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715" r:id="rId3"/>
    <p:sldId id="263" r:id="rId4"/>
    <p:sldId id="743" r:id="rId5"/>
    <p:sldId id="717" r:id="rId6"/>
    <p:sldId id="260" r:id="rId7"/>
    <p:sldId id="308" r:id="rId8"/>
    <p:sldId id="553" r:id="rId9"/>
    <p:sldId id="716" r:id="rId10"/>
    <p:sldId id="257" r:id="rId11"/>
    <p:sldId id="501" r:id="rId12"/>
    <p:sldId id="349" r:id="rId13"/>
    <p:sldId id="727" r:id="rId14"/>
    <p:sldId id="353" r:id="rId15"/>
    <p:sldId id="266" r:id="rId16"/>
    <p:sldId id="305" r:id="rId17"/>
    <p:sldId id="306" r:id="rId18"/>
    <p:sldId id="307" r:id="rId19"/>
    <p:sldId id="711" r:id="rId20"/>
    <p:sldId id="497" r:id="rId21"/>
    <p:sldId id="498" r:id="rId22"/>
    <p:sldId id="499" r:id="rId23"/>
    <p:sldId id="500" r:id="rId24"/>
    <p:sldId id="701" r:id="rId25"/>
    <p:sldId id="714" r:id="rId26"/>
    <p:sldId id="548" r:id="rId27"/>
    <p:sldId id="549" r:id="rId28"/>
    <p:sldId id="551" r:id="rId29"/>
    <p:sldId id="723" r:id="rId30"/>
    <p:sldId id="725" r:id="rId31"/>
    <p:sldId id="721" r:id="rId32"/>
    <p:sldId id="718" r:id="rId33"/>
    <p:sldId id="273" r:id="rId34"/>
    <p:sldId id="719" r:id="rId35"/>
    <p:sldId id="545" r:id="rId36"/>
    <p:sldId id="546" r:id="rId37"/>
    <p:sldId id="269" r:id="rId38"/>
    <p:sldId id="271" r:id="rId39"/>
    <p:sldId id="713" r:id="rId40"/>
    <p:sldId id="270" r:id="rId41"/>
    <p:sldId id="547" r:id="rId4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306" autoAdjust="0"/>
  </p:normalViewPr>
  <p:slideViewPr>
    <p:cSldViewPr snapToGrid="0">
      <p:cViewPr varScale="1">
        <p:scale>
          <a:sx n="97" d="100"/>
          <a:sy n="97" d="100"/>
        </p:scale>
        <p:origin x="13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A4867-29B7-4D84-A55B-ADD73303BE29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B0E8F-51CE-4797-99BE-1F4D9E0A079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637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lementary_particl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Electric_charge" TargetMode="External"/><Relationship Id="rId4" Type="http://schemas.openxmlformats.org/officeDocument/2006/relationships/hyperlink" Target="http://en.wikipedia.org/wiki/Spin_(physics)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1912, as a </a:t>
            </a:r>
            <a:r>
              <a:rPr lang="en-US" b="1" dirty="0">
                <a:solidFill>
                  <a:srgbClr val="FF0000"/>
                </a:solidFill>
              </a:rPr>
              <a:t>first-year research student</a:t>
            </a:r>
            <a:r>
              <a:rPr lang="en-US" dirty="0"/>
              <a:t> at Cambridge, W. L. Bragg, while strolling by the river, had the insight that crystals made from parallel sheets of atoms would not diffract X-ray beams that struck their surface at most angles because X-rays deflected by collisions with atoms would be out of phase, cancelling one another out. However, when the X-ray beam stuck at an angle at which the distances it passed between atomic sheets in the crystal equaled the X-ray's wavelength then those deflected would be in phase and produce a spot on a nearby film. </a:t>
            </a:r>
          </a:p>
          <a:p>
            <a:endParaRPr lang="en-US" dirty="0"/>
          </a:p>
          <a:p>
            <a:r>
              <a:rPr lang="en-US" dirty="0"/>
              <a:t>His father built an apparatus in which a crystal could be rotated to precise angles while measuring the energy of reflections. This enabled father and son to measure the distances between the atomic sheets in a number of simple crystals. …. </a:t>
            </a:r>
          </a:p>
          <a:p>
            <a:r>
              <a:rPr lang="en-US" dirty="0">
                <a:solidFill>
                  <a:srgbClr val="FF0000"/>
                </a:solidFill>
              </a:rPr>
              <a:t>W. H. Bragg reported their results at meetings and in a paper, giving credit to "his son" (unnamed) for the equation, but not as a co-author</a:t>
            </a:r>
            <a:r>
              <a:rPr lang="en-US" dirty="0"/>
              <a:t>, which gave his son "some heartaches", which he never overcame.</a:t>
            </a:r>
          </a:p>
          <a:p>
            <a:r>
              <a:rPr lang="en-US" dirty="0"/>
              <a:t>Source: </a:t>
            </a:r>
            <a:r>
              <a:rPr lang="en-GB" dirty="0"/>
              <a:t>https://en.wikipedia.org/wiki/Lawrence_Bragg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6769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Ikke det samme for røntgen!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EB7E9-FD05-4CE8-9D1E-FF9E2F0796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00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Fordi deres </a:t>
            </a:r>
            <a:r>
              <a:rPr lang="da-DK" dirty="0" err="1"/>
              <a:t>røntgen-film</a:t>
            </a:r>
            <a:r>
              <a:rPr lang="da-DK" dirty="0"/>
              <a:t> ikke var følsom for neutroner indsatte de indium foran filmen. Neutroner absorberes i Indium of producerer </a:t>
            </a:r>
            <a:r>
              <a:rPr lang="da-DK" dirty="0" err="1"/>
              <a:t>beta-partikler</a:t>
            </a:r>
            <a:r>
              <a:rPr lang="da-DK" dirty="0"/>
              <a:t> (elektroner eller </a:t>
            </a:r>
            <a:r>
              <a:rPr lang="da-DK" dirty="0" err="1"/>
              <a:t>positroner</a:t>
            </a:r>
            <a:r>
              <a:rPr lang="da-DK" dirty="0"/>
              <a:t>) som opfanges af røntgen filmen. </a:t>
            </a:r>
          </a:p>
          <a:p>
            <a:endParaRPr lang="da-DK" dirty="0"/>
          </a:p>
          <a:p>
            <a:r>
              <a:rPr lang="da-DK" dirty="0"/>
              <a:t>Det er ikke overraskende at dette virker også virker for neutroner (som Laue viste at det gør for Røntgen): Betingelserne for spredning afhænger ikke af bølgens karakter (neutron, røntgen, elektron, 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9195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264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388B0-43D1-1023-46A0-BD7A55380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7F028C-F309-34AA-BE8C-3E5AC1795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3904CC-6294-3568-6D0B-367E38608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B5A08-683C-15B5-BB7C-99CF53B18D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7553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A5015-A8DE-E836-F744-8C4368A96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54AC1C-CACC-CA08-F3EA-6731A424D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4E1E3F-7D94-0837-E6D5-08A6F48AA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Enhedsceller : Fordoblet for en </a:t>
            </a:r>
            <a:r>
              <a:rPr lang="da-DK" dirty="0" err="1"/>
              <a:t>antiferromagnet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D693D-6B32-C22E-3C29-0EA475B67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5867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Enhedsceller : Fordoblet for en </a:t>
            </a:r>
            <a:r>
              <a:rPr lang="da-DK" dirty="0" err="1"/>
              <a:t>antiferromagnet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3980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51FD8-B206-D052-DC91-6C315D56A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037051-5BD6-B56F-44F5-7AF6EED32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D76E18-46A8-D0CA-6F9D-370FDF91D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Enhedsceller : Fordoblet for en </a:t>
            </a:r>
            <a:r>
              <a:rPr lang="da-DK" dirty="0" err="1"/>
              <a:t>antiferromagnet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41D76-763B-2827-EA46-83FF6CEB7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1240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MnF2 : </a:t>
            </a:r>
            <a:r>
              <a:rPr lang="en-US" dirty="0" err="1"/>
              <a:t>Bayracki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980C-5D09-41AD-BFF0-4C3EB6D23DA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65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MnF2 : </a:t>
            </a:r>
            <a:r>
              <a:rPr lang="en-US" dirty="0" err="1"/>
              <a:t>Bayracki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980C-5D09-41AD-BFF0-4C3EB6D23DA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74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Back to Landau!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Quantum spin </a:t>
            </a:r>
            <a:r>
              <a:rPr lang="da-DK" dirty="0" err="1"/>
              <a:t>liquids</a:t>
            </a:r>
            <a:r>
              <a:rPr lang="da-DK" dirty="0"/>
              <a:t>: Highly </a:t>
            </a:r>
            <a:r>
              <a:rPr lang="da-DK" dirty="0" err="1"/>
              <a:t>entangled</a:t>
            </a:r>
            <a:r>
              <a:rPr lang="da-DK" dirty="0"/>
              <a:t> </a:t>
            </a:r>
            <a:r>
              <a:rPr lang="da-DK" dirty="0" err="1"/>
              <a:t>states</a:t>
            </a:r>
            <a:r>
              <a:rPr lang="da-DK" dirty="0"/>
              <a:t> of 10^23 </a:t>
            </a:r>
            <a:r>
              <a:rPr lang="da-DK" dirty="0" err="1"/>
              <a:t>particles</a:t>
            </a:r>
            <a:r>
              <a:rPr lang="da-DK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En kvantemagnet er i princippet en kvantecomputer … blot kan vi ikke </a:t>
            </a:r>
            <a:r>
              <a:rPr lang="da-DK" dirty="0" err="1"/>
              <a:t>individulet</a:t>
            </a:r>
            <a:r>
              <a:rPr lang="da-DK" dirty="0"/>
              <a:t> </a:t>
            </a:r>
            <a:r>
              <a:rPr lang="da-DK" dirty="0" err="1"/>
              <a:t>addresser</a:t>
            </a:r>
            <a:r>
              <a:rPr lang="da-DK" dirty="0"/>
              <a:t> dem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154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Rutherford spekulerede over eksistensen af neutroner i 1920.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5336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B7A55-6C71-849E-F2B1-294378614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84FDCD-BEED-A1D1-3288-BDA3FAAD0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197A51-0E6B-2F68-1EE9-F52ECE87B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Back to Landau!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Quantum spin </a:t>
            </a:r>
            <a:r>
              <a:rPr lang="da-DK" dirty="0" err="1"/>
              <a:t>liquids</a:t>
            </a:r>
            <a:r>
              <a:rPr lang="da-DK" dirty="0"/>
              <a:t>: Highly </a:t>
            </a:r>
            <a:r>
              <a:rPr lang="da-DK" dirty="0" err="1"/>
              <a:t>entangled</a:t>
            </a:r>
            <a:r>
              <a:rPr lang="da-DK" dirty="0"/>
              <a:t> </a:t>
            </a:r>
            <a:r>
              <a:rPr lang="da-DK" dirty="0" err="1"/>
              <a:t>states</a:t>
            </a:r>
            <a:r>
              <a:rPr lang="da-DK" dirty="0"/>
              <a:t> of 10^23 </a:t>
            </a:r>
            <a:r>
              <a:rPr lang="da-DK" dirty="0" err="1"/>
              <a:t>particles</a:t>
            </a:r>
            <a:r>
              <a:rPr lang="da-DK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En kvantemagnet er i princippet en kvantecomputer … blot kan vi ikke </a:t>
            </a:r>
            <a:r>
              <a:rPr lang="da-DK" dirty="0" err="1"/>
              <a:t>individulet</a:t>
            </a:r>
            <a:r>
              <a:rPr lang="da-DK" dirty="0"/>
              <a:t> </a:t>
            </a:r>
            <a:r>
              <a:rPr lang="da-DK" dirty="0" err="1"/>
              <a:t>addresser</a:t>
            </a:r>
            <a:r>
              <a:rPr lang="da-DK" dirty="0"/>
              <a:t> dem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3CC34-EBCB-A542-FB97-6B9A26B43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6099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048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dirty="0"/>
              <a:t>Bothe og Becker havde i 1930 opdaget at hvis alpha-partikler (Helium kerner) udsendt fra </a:t>
            </a:r>
            <a:r>
              <a:rPr lang="da-DK" sz="1200" b="1" dirty="0"/>
              <a:t>radioaktivt polonium</a:t>
            </a:r>
            <a:r>
              <a:rPr lang="da-DK" sz="1200" dirty="0"/>
              <a:t> rammer lette materialer, såsom Beryllium fremkommer en type stråling, som havde en høj gennemtrængningsevne.</a:t>
            </a:r>
          </a:p>
          <a:p>
            <a:endParaRPr lang="da-DK" sz="1200" dirty="0"/>
          </a:p>
          <a:p>
            <a:r>
              <a:rPr lang="da-DK" sz="1200" dirty="0"/>
              <a:t>De vidste at strålingen </a:t>
            </a:r>
            <a:r>
              <a:rPr lang="da-DK" sz="1200" b="1" dirty="0"/>
              <a:t>ikke</a:t>
            </a:r>
            <a:r>
              <a:rPr lang="da-DK" sz="1200" dirty="0"/>
              <a:t> var en ladet partikel, for den blev ikke afbøjet af et elektrisk felt. I stedet spekulerede de, at det var </a:t>
            </a:r>
            <a:r>
              <a:rPr lang="da-DK" sz="1200" dirty="0" err="1"/>
              <a:t>gamme</a:t>
            </a:r>
            <a:r>
              <a:rPr lang="da-DK" sz="1200" dirty="0"/>
              <a:t>-stråling: Høj-energetisk elektromagnetisk stråling.</a:t>
            </a:r>
          </a:p>
          <a:p>
            <a:endParaRPr lang="da-DK" sz="1200" dirty="0"/>
          </a:p>
          <a:p>
            <a:endParaRPr lang="da-DK" sz="1200" dirty="0"/>
          </a:p>
          <a:p>
            <a:r>
              <a:rPr lang="da-DK" sz="1200" dirty="0"/>
              <a:t>Irene </a:t>
            </a:r>
            <a:r>
              <a:rPr lang="da-DK" sz="1200" dirty="0" err="1"/>
              <a:t>Joliot</a:t>
            </a:r>
            <a:r>
              <a:rPr lang="da-DK" sz="1200" dirty="0"/>
              <a:t>-Curie og Frederick </a:t>
            </a:r>
            <a:r>
              <a:rPr lang="da-DK" sz="1200" dirty="0" err="1"/>
              <a:t>Joliot</a:t>
            </a:r>
            <a:r>
              <a:rPr lang="da-DK" sz="1200" dirty="0"/>
              <a:t> opdagede i 1932 at hvis den ukendte stråling ramte </a:t>
            </a:r>
            <a:r>
              <a:rPr lang="da-DK" sz="1200" dirty="0" err="1"/>
              <a:t>parafin</a:t>
            </a:r>
            <a:r>
              <a:rPr lang="da-DK" sz="1200" dirty="0"/>
              <a:t>-voks (eller andet Hydrogenholdigt materialer) udsendtes protoner med meget høj energi.</a:t>
            </a:r>
          </a:p>
          <a:p>
            <a:r>
              <a:rPr lang="da-DK" sz="1200" dirty="0"/>
              <a:t>Dette kunne skyldes </a:t>
            </a:r>
            <a:r>
              <a:rPr lang="da-DK" sz="1200" dirty="0" err="1"/>
              <a:t>Comtonspredning</a:t>
            </a:r>
            <a:r>
              <a:rPr lang="da-DK" sz="1200" dirty="0"/>
              <a:t>, hvor protonen skabes ved at noget af gamma-fotonens energi gav en proton (Men hov … </a:t>
            </a:r>
            <a:r>
              <a:rPr lang="da-DK" sz="1200" dirty="0" err="1"/>
              <a:t>baryon</a:t>
            </a:r>
            <a:r>
              <a:rPr lang="da-DK" sz="1200" dirty="0"/>
              <a:t>-bevarelse??), men så måtte </a:t>
            </a:r>
            <a:r>
              <a:rPr lang="da-DK" sz="1200" dirty="0" err="1"/>
              <a:t>gammefotonen</a:t>
            </a:r>
            <a:r>
              <a:rPr lang="da-DK" sz="1200" dirty="0"/>
              <a:t> have en enormt høj energi (50 </a:t>
            </a:r>
            <a:r>
              <a:rPr lang="da-DK" sz="1200" dirty="0" err="1"/>
              <a:t>MeV</a:t>
            </a:r>
            <a:r>
              <a:rPr lang="da-DK" sz="1200" dirty="0"/>
              <a:t>).</a:t>
            </a:r>
          </a:p>
          <a:p>
            <a:endParaRPr lang="da-DK" sz="1200" dirty="0"/>
          </a:p>
          <a:p>
            <a:r>
              <a:rPr lang="da-DK" sz="1200" dirty="0"/>
              <a:t>1932: </a:t>
            </a:r>
            <a:r>
              <a:rPr lang="da-DK" sz="1200" dirty="0" err="1"/>
              <a:t>Ettore</a:t>
            </a:r>
            <a:r>
              <a:rPr lang="da-DK" sz="1200" dirty="0"/>
              <a:t> </a:t>
            </a:r>
            <a:r>
              <a:rPr lang="da-DK" sz="1200" dirty="0" err="1"/>
              <a:t>Majorana</a:t>
            </a:r>
            <a:r>
              <a:rPr lang="da-DK" sz="1200" dirty="0"/>
              <a:t> foreslog at den nye stråling måtte skyldes en neutral partikel, med mindst samme vægt som protonen, men ville ikke publicere sine tanker, selvom Enrico </a:t>
            </a:r>
            <a:r>
              <a:rPr lang="da-DK" sz="1200" dirty="0" err="1"/>
              <a:t>Fermi</a:t>
            </a:r>
            <a:r>
              <a:rPr lang="da-DK" sz="1200" dirty="0"/>
              <a:t> opfordrede ham til det. </a:t>
            </a:r>
          </a:p>
          <a:p>
            <a:endParaRPr lang="da-DK" sz="1200" dirty="0"/>
          </a:p>
          <a:p>
            <a:r>
              <a:rPr lang="da-DK" sz="1200" dirty="0" err="1"/>
              <a:t>Chadwick</a:t>
            </a:r>
            <a:r>
              <a:rPr lang="da-DK" sz="1200" dirty="0"/>
              <a:t> målte de udsendte protoner og deres energi, og kunne identificere den nye type stråling som neutrale partikler med næsten samme masse som protonen </a:t>
            </a:r>
          </a:p>
          <a:p>
            <a:endParaRPr lang="da-DK" sz="1200" dirty="0"/>
          </a:p>
          <a:p>
            <a:endParaRPr lang="da-DK" sz="1200" dirty="0"/>
          </a:p>
          <a:p>
            <a:endParaRPr lang="da-DK" sz="1200" dirty="0"/>
          </a:p>
          <a:p>
            <a:endParaRPr lang="da-DK" sz="1200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7055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The neutron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discovered</a:t>
            </a:r>
            <a:r>
              <a:rPr lang="da-DK" dirty="0"/>
              <a:t> in 1932 (</a:t>
            </a:r>
            <a:r>
              <a:rPr lang="da-DK" dirty="0" err="1"/>
              <a:t>results</a:t>
            </a:r>
            <a:r>
              <a:rPr lang="da-DK" baseline="0" dirty="0"/>
              <a:t> </a:t>
            </a:r>
            <a:r>
              <a:rPr lang="da-DK" baseline="0" dirty="0" err="1"/>
              <a:t>were</a:t>
            </a:r>
            <a:r>
              <a:rPr lang="da-DK" baseline="0" dirty="0"/>
              <a:t> </a:t>
            </a:r>
            <a:r>
              <a:rPr lang="da-DK" baseline="0" dirty="0" err="1"/>
              <a:t>published</a:t>
            </a:r>
            <a:r>
              <a:rPr lang="da-DK" baseline="0" dirty="0"/>
              <a:t> on the 1st of June in the </a:t>
            </a:r>
            <a:r>
              <a:rPr lang="da-DK" baseline="0" dirty="0" err="1"/>
              <a:t>Proceedings</a:t>
            </a:r>
            <a:r>
              <a:rPr lang="da-DK" baseline="0" dirty="0"/>
              <a:t> of the Royal Society) by James </a:t>
            </a:r>
            <a:r>
              <a:rPr lang="da-DK" baseline="0" dirty="0" err="1"/>
              <a:t>Chadwick</a:t>
            </a:r>
            <a:r>
              <a:rPr lang="da-DK" baseline="0" dirty="0"/>
              <a:t>, </a:t>
            </a:r>
            <a:r>
              <a:rPr lang="da-DK" baseline="0" dirty="0" err="1"/>
              <a:t>who</a:t>
            </a:r>
            <a:r>
              <a:rPr lang="da-DK" baseline="0" dirty="0"/>
              <a:t> in 1935 </a:t>
            </a:r>
            <a:r>
              <a:rPr lang="da-DK" baseline="0" dirty="0" err="1"/>
              <a:t>received</a:t>
            </a:r>
            <a:r>
              <a:rPr lang="da-DK" baseline="0" dirty="0"/>
              <a:t> the Nobel </a:t>
            </a:r>
            <a:r>
              <a:rPr lang="da-DK" baseline="0" dirty="0" err="1"/>
              <a:t>price</a:t>
            </a:r>
            <a:r>
              <a:rPr lang="da-DK" baseline="0" dirty="0"/>
              <a:t> for </a:t>
            </a:r>
            <a:r>
              <a:rPr lang="da-DK" baseline="0" dirty="0" err="1"/>
              <a:t>this</a:t>
            </a:r>
            <a:r>
              <a:rPr lang="da-DK" baseline="0" dirty="0"/>
              <a:t> </a:t>
            </a:r>
            <a:r>
              <a:rPr lang="da-DK" baseline="0" dirty="0" err="1"/>
              <a:t>feat</a:t>
            </a:r>
            <a:endParaRPr lang="da-DK" dirty="0"/>
          </a:p>
          <a:p>
            <a:endParaRPr lang="da-DK" dirty="0"/>
          </a:p>
          <a:p>
            <a:r>
              <a:rPr lang="da-DK" dirty="0"/>
              <a:t>For the particle physicist,</a:t>
            </a:r>
            <a:r>
              <a:rPr lang="da-DK" baseline="0" dirty="0"/>
              <a:t> the neutron is a many-body problem. It consists of one ”up” quark, and two ”down” quarks. </a:t>
            </a:r>
            <a:r>
              <a:rPr lang="da-DK" baseline="0" dirty="0" err="1"/>
              <a:t>Each</a:t>
            </a:r>
            <a:r>
              <a:rPr lang="da-DK" baseline="0" dirty="0"/>
              <a:t> has spin ½, and the </a:t>
            </a:r>
            <a:r>
              <a:rPr lang="da-DK" baseline="0" dirty="0" err="1"/>
              <a:t>angular</a:t>
            </a:r>
            <a:r>
              <a:rPr lang="da-DK" baseline="0" dirty="0"/>
              <a:t> </a:t>
            </a:r>
            <a:r>
              <a:rPr lang="da-DK" baseline="0" dirty="0" err="1"/>
              <a:t>momenta</a:t>
            </a:r>
            <a:r>
              <a:rPr lang="da-DK" baseline="0" dirty="0"/>
              <a:t> of the </a:t>
            </a:r>
            <a:r>
              <a:rPr lang="da-DK" baseline="0" dirty="0" err="1"/>
              <a:t>three</a:t>
            </a:r>
            <a:r>
              <a:rPr lang="da-DK" baseline="0" dirty="0"/>
              <a:t> </a:t>
            </a:r>
            <a:r>
              <a:rPr lang="da-DK" baseline="0" dirty="0" err="1"/>
              <a:t>quarks</a:t>
            </a:r>
            <a:r>
              <a:rPr lang="da-DK" baseline="0" dirty="0"/>
              <a:t> sum to ½.</a:t>
            </a:r>
          </a:p>
          <a:p>
            <a:endParaRPr lang="da-DK" baseline="0" dirty="0"/>
          </a:p>
          <a:p>
            <a:r>
              <a:rPr lang="da-DK" baseline="0" dirty="0"/>
              <a:t>”</a:t>
            </a:r>
            <a:r>
              <a:rPr lang="en-US" dirty="0"/>
              <a:t> The existence of the neutron's magnetic moment indicates the neutron is not an </a:t>
            </a:r>
            <a:r>
              <a:rPr lang="en-US" dirty="0">
                <a:hlinkClick r:id="rId3" tooltip="Elementary particle"/>
              </a:rPr>
              <a:t>elementary particle</a:t>
            </a:r>
            <a:r>
              <a:rPr lang="en-US" dirty="0"/>
              <a:t>. For an elementary particle to have an intrinsic magnetic moment, it must have both </a:t>
            </a:r>
            <a:r>
              <a:rPr lang="en-US" dirty="0">
                <a:hlinkClick r:id="rId4" tooltip="Spin (physics)"/>
              </a:rPr>
              <a:t>spin</a:t>
            </a:r>
            <a:r>
              <a:rPr lang="en-US" dirty="0"/>
              <a:t> and </a:t>
            </a:r>
            <a:r>
              <a:rPr lang="en-US" dirty="0">
                <a:hlinkClick r:id="rId5" tooltip="Electric charge"/>
              </a:rPr>
              <a:t>electric charge</a:t>
            </a:r>
            <a:r>
              <a:rPr lang="en-US" dirty="0"/>
              <a:t>” http://en.wikipedia.org/wiki/Neutron_magnetic_moment</a:t>
            </a:r>
            <a:endParaRPr lang="da-DK" baseline="0" dirty="0"/>
          </a:p>
          <a:p>
            <a:endParaRPr lang="da-DK" baseline="0" dirty="0"/>
          </a:p>
          <a:p>
            <a:r>
              <a:rPr lang="da-DK" baseline="0" dirty="0" err="1"/>
              <a:t>Nuclear</a:t>
            </a:r>
            <a:r>
              <a:rPr lang="da-DK" baseline="0" dirty="0"/>
              <a:t> </a:t>
            </a:r>
            <a:r>
              <a:rPr lang="da-DK" baseline="0" dirty="0" err="1"/>
              <a:t>magneton</a:t>
            </a:r>
            <a:r>
              <a:rPr lang="da-DK" baseline="0" dirty="0"/>
              <a:t>: </a:t>
            </a:r>
            <a:r>
              <a:rPr lang="da-DK" baseline="0" dirty="0" err="1"/>
              <a:t>mu_N</a:t>
            </a:r>
            <a:r>
              <a:rPr lang="da-DK" baseline="0" dirty="0"/>
              <a:t> = 5.05 10</a:t>
            </a:r>
            <a:r>
              <a:rPr lang="da-DK" baseline="30000" dirty="0"/>
              <a:t>-27 </a:t>
            </a:r>
            <a:r>
              <a:rPr lang="da-DK" baseline="0" dirty="0"/>
              <a:t>J/T</a:t>
            </a:r>
          </a:p>
          <a:p>
            <a:endParaRPr lang="da-DK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8855B-BEFE-4055-A3D8-EDC7B0D0305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The </a:t>
            </a:r>
            <a:r>
              <a:rPr lang="da-DK" dirty="0" err="1"/>
              <a:t>picture</a:t>
            </a:r>
            <a:r>
              <a:rPr lang="da-DK" dirty="0"/>
              <a:t> to the </a:t>
            </a:r>
            <a:r>
              <a:rPr lang="da-DK" dirty="0" err="1"/>
              <a:t>left</a:t>
            </a:r>
            <a:r>
              <a:rPr lang="da-DK" dirty="0"/>
              <a:t> shows</a:t>
            </a:r>
            <a:r>
              <a:rPr lang="da-DK" baseline="0" dirty="0"/>
              <a:t> the </a:t>
            </a:r>
            <a:r>
              <a:rPr lang="da-DK" baseline="0" dirty="0" err="1"/>
              <a:t>basic</a:t>
            </a:r>
            <a:r>
              <a:rPr lang="da-DK" baseline="0" dirty="0"/>
              <a:t> situation in a </a:t>
            </a:r>
            <a:r>
              <a:rPr lang="da-DK" baseline="0" dirty="0" err="1"/>
              <a:t>scattering</a:t>
            </a:r>
            <a:r>
              <a:rPr lang="da-DK" baseline="0" dirty="0"/>
              <a:t> </a:t>
            </a:r>
            <a:r>
              <a:rPr lang="da-DK" baseline="0" dirty="0" err="1"/>
              <a:t>experiment</a:t>
            </a:r>
            <a:r>
              <a:rPr lang="da-DK" baseline="0" dirty="0"/>
              <a:t>: Neutrons of </a:t>
            </a:r>
            <a:r>
              <a:rPr lang="da-DK" baseline="0" dirty="0" err="1"/>
              <a:t>flux</a:t>
            </a:r>
            <a:r>
              <a:rPr lang="da-DK" baseline="0" dirty="0"/>
              <a:t> </a:t>
            </a:r>
            <a:r>
              <a:rPr lang="el-GR" baseline="0" dirty="0"/>
              <a:t>Φ</a:t>
            </a:r>
            <a:r>
              <a:rPr lang="da-DK" baseline="0" dirty="0"/>
              <a:t> (units: neutrons/s/m^2) and </a:t>
            </a:r>
            <a:r>
              <a:rPr lang="da-DK" baseline="0" dirty="0" err="1"/>
              <a:t>wavenumber</a:t>
            </a:r>
            <a:r>
              <a:rPr lang="da-DK" baseline="0" dirty="0"/>
              <a:t> </a:t>
            </a:r>
            <a:r>
              <a:rPr lang="da-DK" baseline="0" dirty="0" err="1"/>
              <a:t>ki</a:t>
            </a:r>
            <a:r>
              <a:rPr lang="da-DK" baseline="0" dirty="0"/>
              <a:t> </a:t>
            </a:r>
          </a:p>
          <a:p>
            <a:r>
              <a:rPr lang="da-DK" baseline="0" dirty="0"/>
              <a:t>hit a sample (</a:t>
            </a:r>
            <a:r>
              <a:rPr lang="da-DK" baseline="0" dirty="0" err="1"/>
              <a:t>blue</a:t>
            </a:r>
            <a:r>
              <a:rPr lang="da-DK" baseline="0" dirty="0"/>
              <a:t> </a:t>
            </a:r>
            <a:r>
              <a:rPr lang="da-DK" baseline="0" dirty="0" err="1"/>
              <a:t>ball</a:t>
            </a:r>
            <a:r>
              <a:rPr lang="da-DK" baseline="0" dirty="0"/>
              <a:t>). The </a:t>
            </a:r>
            <a:r>
              <a:rPr lang="da-DK" baseline="0" dirty="0" err="1"/>
              <a:t>beam</a:t>
            </a:r>
            <a:r>
              <a:rPr lang="da-DK" baseline="0" dirty="0"/>
              <a:t> </a:t>
            </a:r>
            <a:r>
              <a:rPr lang="da-DK" baseline="0" dirty="0" err="1"/>
              <a:t>may</a:t>
            </a:r>
            <a:r>
              <a:rPr lang="da-DK" baseline="0" dirty="0"/>
              <a:t> </a:t>
            </a:r>
            <a:r>
              <a:rPr lang="da-DK" baseline="0" dirty="0" err="1"/>
              <a:t>be</a:t>
            </a:r>
            <a:r>
              <a:rPr lang="da-DK" baseline="0" dirty="0"/>
              <a:t> </a:t>
            </a:r>
            <a:r>
              <a:rPr lang="da-DK" baseline="0" dirty="0" err="1"/>
              <a:t>spin</a:t>
            </a:r>
            <a:r>
              <a:rPr lang="da-DK" baseline="0" dirty="0"/>
              <a:t> </a:t>
            </a:r>
            <a:r>
              <a:rPr lang="da-DK" baseline="0" dirty="0" err="1"/>
              <a:t>polarized</a:t>
            </a:r>
            <a:r>
              <a:rPr lang="da-DK" baseline="0" dirty="0"/>
              <a:t>  (</a:t>
            </a:r>
            <a:r>
              <a:rPr lang="da-DK" baseline="0" dirty="0" err="1"/>
              <a:t>blue</a:t>
            </a:r>
            <a:r>
              <a:rPr lang="da-DK" baseline="0" dirty="0"/>
              <a:t> </a:t>
            </a:r>
            <a:r>
              <a:rPr lang="da-DK" baseline="0" dirty="0" err="1"/>
              <a:t>arrow</a:t>
            </a:r>
            <a:r>
              <a:rPr lang="da-DK" baseline="0" dirty="0"/>
              <a:t>) but </a:t>
            </a:r>
            <a:r>
              <a:rPr lang="da-DK" baseline="0" dirty="0" err="1"/>
              <a:t>mostly</a:t>
            </a:r>
            <a:r>
              <a:rPr lang="da-DK" baseline="0" dirty="0"/>
              <a:t> is not. At the sample, </a:t>
            </a:r>
            <a:r>
              <a:rPr lang="da-DK" baseline="0" dirty="0" err="1"/>
              <a:t>some</a:t>
            </a:r>
            <a:r>
              <a:rPr lang="da-DK" baseline="0" dirty="0"/>
              <a:t> neutrons </a:t>
            </a:r>
            <a:r>
              <a:rPr lang="da-DK" baseline="0" dirty="0" err="1"/>
              <a:t>are</a:t>
            </a:r>
            <a:r>
              <a:rPr lang="da-DK" baseline="0" dirty="0"/>
              <a:t> </a:t>
            </a:r>
            <a:r>
              <a:rPr lang="da-DK" baseline="0" dirty="0" err="1"/>
              <a:t>scattered</a:t>
            </a:r>
            <a:r>
              <a:rPr lang="da-DK" baseline="0" dirty="0"/>
              <a:t> </a:t>
            </a:r>
            <a:r>
              <a:rPr lang="da-DK" baseline="0" dirty="0" err="1"/>
              <a:t>through</a:t>
            </a:r>
            <a:endParaRPr lang="da-DK" baseline="0" dirty="0"/>
          </a:p>
          <a:p>
            <a:r>
              <a:rPr lang="da-DK" baseline="0" dirty="0"/>
              <a:t>an angle 2</a:t>
            </a:r>
            <a:r>
              <a:rPr lang="az-Cyrl-AZ" baseline="0" dirty="0">
                <a:latin typeface="Times New Roman"/>
                <a:cs typeface="Times New Roman"/>
              </a:rPr>
              <a:t>Ө</a:t>
            </a:r>
            <a:r>
              <a:rPr lang="da-DK" baseline="0" dirty="0">
                <a:latin typeface="Times New Roman"/>
                <a:cs typeface="Times New Roman"/>
              </a:rPr>
              <a:t>. </a:t>
            </a:r>
            <a:r>
              <a:rPr lang="da-DK" baseline="0" dirty="0" err="1">
                <a:latin typeface="Times New Roman"/>
                <a:cs typeface="Times New Roman"/>
              </a:rPr>
              <a:t>They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may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change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their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spin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state</a:t>
            </a:r>
            <a:r>
              <a:rPr lang="da-DK" baseline="0" dirty="0">
                <a:latin typeface="Times New Roman"/>
                <a:cs typeface="Times New Roman"/>
              </a:rPr>
              <a:t> (</a:t>
            </a:r>
            <a:r>
              <a:rPr lang="da-DK" baseline="0" dirty="0" err="1">
                <a:latin typeface="Times New Roman"/>
                <a:cs typeface="Times New Roman"/>
              </a:rPr>
              <a:t>red/blue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arrows</a:t>
            </a:r>
            <a:r>
              <a:rPr lang="da-DK" baseline="0" dirty="0">
                <a:latin typeface="Times New Roman"/>
                <a:cs typeface="Times New Roman"/>
              </a:rPr>
              <a:t>) and </a:t>
            </a:r>
            <a:r>
              <a:rPr lang="da-DK" baseline="0" dirty="0" err="1">
                <a:latin typeface="Times New Roman"/>
                <a:cs typeface="Times New Roman"/>
              </a:rPr>
              <a:t>wavenumber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kf</a:t>
            </a:r>
            <a:r>
              <a:rPr lang="da-DK" baseline="0" dirty="0">
                <a:latin typeface="Times New Roman"/>
                <a:cs typeface="Times New Roman"/>
              </a:rPr>
              <a:t>. </a:t>
            </a:r>
            <a:r>
              <a:rPr lang="da-DK" baseline="0" dirty="0" err="1">
                <a:latin typeface="Times New Roman"/>
                <a:cs typeface="Times New Roman"/>
              </a:rPr>
              <a:t>Finally</a:t>
            </a:r>
            <a:r>
              <a:rPr lang="da-DK" baseline="0" dirty="0">
                <a:latin typeface="Times New Roman"/>
                <a:cs typeface="Times New Roman"/>
              </a:rPr>
              <a:t>, </a:t>
            </a:r>
            <a:r>
              <a:rPr lang="da-DK" baseline="0" dirty="0" err="1">
                <a:latin typeface="Times New Roman"/>
                <a:cs typeface="Times New Roman"/>
              </a:rPr>
              <a:t>they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are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detected</a:t>
            </a:r>
            <a:r>
              <a:rPr lang="da-DK" baseline="0" dirty="0">
                <a:latin typeface="Times New Roman"/>
                <a:cs typeface="Times New Roman"/>
              </a:rPr>
              <a:t> by a </a:t>
            </a:r>
            <a:r>
              <a:rPr lang="da-DK" baseline="0" dirty="0" err="1">
                <a:latin typeface="Times New Roman"/>
                <a:cs typeface="Times New Roman"/>
              </a:rPr>
              <a:t>detectors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subtending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</a:p>
          <a:p>
            <a:r>
              <a:rPr lang="da-DK" baseline="0" dirty="0">
                <a:latin typeface="Times New Roman"/>
                <a:cs typeface="Times New Roman"/>
              </a:rPr>
              <a:t>The solid angle element d</a:t>
            </a:r>
            <a:r>
              <a:rPr lang="el-GR" baseline="0" dirty="0">
                <a:latin typeface="Times New Roman"/>
                <a:cs typeface="Times New Roman"/>
              </a:rPr>
              <a:t>Ω</a:t>
            </a:r>
            <a:r>
              <a:rPr lang="da-DK" baseline="0" dirty="0">
                <a:latin typeface="Times New Roman"/>
                <a:cs typeface="Times New Roman"/>
              </a:rPr>
              <a:t>.</a:t>
            </a:r>
          </a:p>
          <a:p>
            <a:endParaRPr lang="da-DK" baseline="0" dirty="0">
              <a:latin typeface="Times New Roman"/>
              <a:cs typeface="Times New Roman"/>
            </a:endParaRPr>
          </a:p>
          <a:p>
            <a:r>
              <a:rPr lang="da-DK" baseline="0" dirty="0">
                <a:latin typeface="Times New Roman"/>
                <a:cs typeface="Times New Roman"/>
              </a:rPr>
              <a:t>Energy and momentum have to </a:t>
            </a:r>
            <a:r>
              <a:rPr lang="da-DK" baseline="0" dirty="0" err="1">
                <a:latin typeface="Times New Roman"/>
                <a:cs typeface="Times New Roman"/>
              </a:rPr>
              <a:t>be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conserved</a:t>
            </a:r>
            <a:r>
              <a:rPr lang="da-DK" baseline="0" dirty="0">
                <a:latin typeface="Times New Roman"/>
                <a:cs typeface="Times New Roman"/>
              </a:rPr>
              <a:t>, so </a:t>
            </a:r>
            <a:r>
              <a:rPr lang="da-DK" baseline="0" dirty="0" err="1">
                <a:latin typeface="Times New Roman"/>
                <a:cs typeface="Times New Roman"/>
              </a:rPr>
              <a:t>we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get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equations</a:t>
            </a:r>
            <a:r>
              <a:rPr lang="da-DK" baseline="0" dirty="0">
                <a:latin typeface="Times New Roman"/>
                <a:cs typeface="Times New Roman"/>
              </a:rPr>
              <a:t> for the momentum and </a:t>
            </a:r>
            <a:r>
              <a:rPr lang="da-DK" baseline="0" dirty="0" err="1">
                <a:latin typeface="Times New Roman"/>
                <a:cs typeface="Times New Roman"/>
              </a:rPr>
              <a:t>energy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imparted</a:t>
            </a:r>
            <a:r>
              <a:rPr lang="da-DK" baseline="0" dirty="0">
                <a:latin typeface="Times New Roman"/>
                <a:cs typeface="Times New Roman"/>
              </a:rPr>
              <a:t> to the sample (Q and ħ</a:t>
            </a:r>
            <a:r>
              <a:rPr lang="el-GR" baseline="0" dirty="0">
                <a:latin typeface="Times New Roman"/>
                <a:cs typeface="Times New Roman"/>
              </a:rPr>
              <a:t>ω</a:t>
            </a:r>
            <a:r>
              <a:rPr lang="da-DK" baseline="0" dirty="0">
                <a:latin typeface="Times New Roman"/>
                <a:cs typeface="Times New Roman"/>
              </a:rPr>
              <a:t>). For </a:t>
            </a:r>
            <a:r>
              <a:rPr lang="da-DK" baseline="0" dirty="0" err="1">
                <a:latin typeface="Times New Roman"/>
                <a:cs typeface="Times New Roman"/>
              </a:rPr>
              <a:t>polarised</a:t>
            </a:r>
            <a:endParaRPr lang="da-DK" baseline="0" dirty="0">
              <a:latin typeface="Times New Roman"/>
              <a:cs typeface="Times New Roman"/>
            </a:endParaRPr>
          </a:p>
          <a:p>
            <a:r>
              <a:rPr lang="da-DK" baseline="0" dirty="0">
                <a:latin typeface="Times New Roman"/>
                <a:cs typeface="Times New Roman"/>
              </a:rPr>
              <a:t>Neutron </a:t>
            </a:r>
            <a:r>
              <a:rPr lang="da-DK" baseline="0" dirty="0" err="1">
                <a:latin typeface="Times New Roman"/>
                <a:cs typeface="Times New Roman"/>
              </a:rPr>
              <a:t>experiments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there</a:t>
            </a:r>
            <a:r>
              <a:rPr lang="da-DK" baseline="0" dirty="0">
                <a:latin typeface="Times New Roman"/>
                <a:cs typeface="Times New Roman"/>
              </a:rPr>
              <a:t> is </a:t>
            </a:r>
            <a:r>
              <a:rPr lang="da-DK" baseline="0" dirty="0" err="1">
                <a:latin typeface="Times New Roman"/>
                <a:cs typeface="Times New Roman"/>
              </a:rPr>
              <a:t>also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changes</a:t>
            </a:r>
            <a:r>
              <a:rPr lang="da-DK" baseline="0" dirty="0">
                <a:latin typeface="Times New Roman"/>
                <a:cs typeface="Times New Roman"/>
              </a:rPr>
              <a:t> in the </a:t>
            </a:r>
            <a:r>
              <a:rPr lang="da-DK" baseline="0" dirty="0" err="1">
                <a:latin typeface="Times New Roman"/>
                <a:cs typeface="Times New Roman"/>
              </a:rPr>
              <a:t>spin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state</a:t>
            </a:r>
            <a:r>
              <a:rPr lang="da-DK" baseline="0" dirty="0">
                <a:latin typeface="Times New Roman"/>
                <a:cs typeface="Times New Roman"/>
              </a:rPr>
              <a:t> to </a:t>
            </a:r>
            <a:r>
              <a:rPr lang="da-DK" baseline="0" dirty="0" err="1">
                <a:latin typeface="Times New Roman"/>
                <a:cs typeface="Times New Roman"/>
              </a:rPr>
              <a:t>consider</a:t>
            </a:r>
            <a:r>
              <a:rPr lang="da-DK" baseline="0" dirty="0">
                <a:latin typeface="Times New Roman"/>
                <a:cs typeface="Times New Roman"/>
              </a:rPr>
              <a:t>. The </a:t>
            </a:r>
            <a:r>
              <a:rPr lang="da-DK" baseline="0" dirty="0" err="1">
                <a:latin typeface="Times New Roman"/>
                <a:cs typeface="Times New Roman"/>
              </a:rPr>
              <a:t>equaltion</a:t>
            </a:r>
            <a:r>
              <a:rPr lang="da-DK" baseline="0" dirty="0">
                <a:latin typeface="Times New Roman"/>
                <a:cs typeface="Times New Roman"/>
              </a:rPr>
              <a:t> for Q </a:t>
            </a:r>
            <a:r>
              <a:rPr lang="da-DK" baseline="0" dirty="0" err="1">
                <a:latin typeface="Times New Roman"/>
                <a:cs typeface="Times New Roman"/>
              </a:rPr>
              <a:t>defined</a:t>
            </a:r>
            <a:r>
              <a:rPr lang="da-DK" baseline="0" dirty="0">
                <a:latin typeface="Times New Roman"/>
                <a:cs typeface="Times New Roman"/>
              </a:rPr>
              <a:t> the </a:t>
            </a:r>
            <a:r>
              <a:rPr lang="da-DK" baseline="0" dirty="0" err="1">
                <a:latin typeface="Times New Roman"/>
                <a:cs typeface="Times New Roman"/>
              </a:rPr>
              <a:t>scattering</a:t>
            </a:r>
            <a:r>
              <a:rPr lang="da-DK" baseline="0" dirty="0">
                <a:latin typeface="Times New Roman"/>
                <a:cs typeface="Times New Roman"/>
              </a:rPr>
              <a:t> </a:t>
            </a:r>
            <a:r>
              <a:rPr lang="da-DK" baseline="0" dirty="0" err="1">
                <a:latin typeface="Times New Roman"/>
                <a:cs typeface="Times New Roman"/>
              </a:rPr>
              <a:t>triangle</a:t>
            </a:r>
            <a:r>
              <a:rPr lang="da-DK" baseline="0" dirty="0">
                <a:latin typeface="Times New Roman"/>
                <a:cs typeface="Times New Roman"/>
              </a:rPr>
              <a:t>, </a:t>
            </a:r>
            <a:r>
              <a:rPr lang="da-DK" baseline="0" dirty="0" err="1">
                <a:latin typeface="Times New Roman"/>
                <a:cs typeface="Times New Roman"/>
              </a:rPr>
              <a:t>which</a:t>
            </a:r>
            <a:r>
              <a:rPr lang="da-DK" baseline="0" dirty="0">
                <a:latin typeface="Times New Roman"/>
                <a:cs typeface="Times New Roman"/>
              </a:rPr>
              <a:t> is </a:t>
            </a:r>
            <a:r>
              <a:rPr lang="da-DK" baseline="0" dirty="0" err="1">
                <a:latin typeface="Times New Roman"/>
                <a:cs typeface="Times New Roman"/>
              </a:rPr>
              <a:t>spanned</a:t>
            </a:r>
            <a:r>
              <a:rPr lang="da-DK" baseline="0" dirty="0">
                <a:latin typeface="Times New Roman"/>
                <a:cs typeface="Times New Roman"/>
              </a:rPr>
              <a:t> by </a:t>
            </a:r>
            <a:r>
              <a:rPr lang="da-DK" baseline="0" dirty="0" err="1">
                <a:latin typeface="Times New Roman"/>
                <a:cs typeface="Times New Roman"/>
              </a:rPr>
              <a:t>ki</a:t>
            </a:r>
            <a:r>
              <a:rPr lang="da-DK" baseline="0" dirty="0">
                <a:latin typeface="Times New Roman"/>
                <a:cs typeface="Times New Roman"/>
              </a:rPr>
              <a:t>, </a:t>
            </a:r>
            <a:r>
              <a:rPr lang="da-DK" baseline="0" dirty="0" err="1">
                <a:latin typeface="Times New Roman"/>
                <a:cs typeface="Times New Roman"/>
              </a:rPr>
              <a:t>kf</a:t>
            </a:r>
            <a:endParaRPr lang="da-DK" baseline="0" dirty="0">
              <a:latin typeface="Times New Roman"/>
              <a:cs typeface="Times New Roman"/>
            </a:endParaRPr>
          </a:p>
          <a:p>
            <a:r>
              <a:rPr lang="da-DK" baseline="0" dirty="0">
                <a:latin typeface="Times New Roman"/>
                <a:cs typeface="Times New Roman"/>
              </a:rPr>
              <a:t>and Q.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686B6-F973-4DA0-80AD-D99D1AF6D76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6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Senere vil jeg vise HEIMDAL og BIFROST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B0E8F-51CE-4797-99BE-1F4D9E0A079A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8904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Nobel</a:t>
            </a:r>
            <a:r>
              <a:rPr lang="da-DK" baseline="0" dirty="0"/>
              <a:t> </a:t>
            </a:r>
            <a:r>
              <a:rPr lang="da-DK" baseline="0" dirty="0" err="1"/>
              <a:t>prices</a:t>
            </a:r>
            <a:r>
              <a:rPr lang="da-DK" baseline="0" dirty="0"/>
              <a:t> in 1994:</a:t>
            </a:r>
          </a:p>
          <a:p>
            <a:endParaRPr lang="da-DK" dirty="0"/>
          </a:p>
          <a:p>
            <a:r>
              <a:rPr lang="da-DK" dirty="0"/>
              <a:t>~40 </a:t>
            </a:r>
            <a:r>
              <a:rPr lang="da-DK" dirty="0" err="1"/>
              <a:t>years</a:t>
            </a:r>
            <a:r>
              <a:rPr lang="da-DK" dirty="0"/>
              <a:t> of </a:t>
            </a:r>
            <a:r>
              <a:rPr lang="da-DK" dirty="0" err="1"/>
              <a:t>delay</a:t>
            </a:r>
            <a:r>
              <a:rPr lang="da-DK" dirty="0"/>
              <a:t> in </a:t>
            </a:r>
            <a:r>
              <a:rPr lang="da-DK" dirty="0" err="1"/>
              <a:t>getting</a:t>
            </a:r>
            <a:r>
              <a:rPr lang="da-DK" baseline="0" dirty="0"/>
              <a:t> the </a:t>
            </a:r>
            <a:r>
              <a:rPr lang="da-DK" baseline="0" dirty="0" err="1"/>
              <a:t>price</a:t>
            </a:r>
            <a:r>
              <a:rPr lang="da-DK" baseline="0" dirty="0"/>
              <a:t>, </a:t>
            </a:r>
            <a:r>
              <a:rPr lang="da-DK" baseline="0" dirty="0" err="1"/>
              <a:t>primarily</a:t>
            </a:r>
            <a:r>
              <a:rPr lang="da-DK" baseline="0" dirty="0"/>
              <a:t> due to </a:t>
            </a:r>
            <a:r>
              <a:rPr lang="da-DK" baseline="0" dirty="0" err="1"/>
              <a:t>politics</a:t>
            </a:r>
            <a:r>
              <a:rPr lang="da-DK" baseline="0" dirty="0"/>
              <a:t>. Neutrons </a:t>
            </a:r>
            <a:r>
              <a:rPr lang="da-DK" baseline="0" dirty="0" err="1"/>
              <a:t>scattering</a:t>
            </a:r>
            <a:r>
              <a:rPr lang="da-DK" baseline="0" dirty="0"/>
              <a:t> is </a:t>
            </a:r>
            <a:r>
              <a:rPr lang="da-DK" baseline="0" dirty="0" err="1"/>
              <a:t>associated</a:t>
            </a:r>
            <a:r>
              <a:rPr lang="da-DK" baseline="0" dirty="0"/>
              <a:t> </a:t>
            </a:r>
            <a:r>
              <a:rPr lang="da-DK" baseline="0" dirty="0" err="1"/>
              <a:t>with</a:t>
            </a:r>
            <a:r>
              <a:rPr lang="da-DK" baseline="0" dirty="0"/>
              <a:t> </a:t>
            </a:r>
            <a:r>
              <a:rPr lang="da-DK" baseline="0" dirty="0" err="1"/>
              <a:t>atomic</a:t>
            </a:r>
            <a:r>
              <a:rPr lang="da-DK" baseline="0" dirty="0"/>
              <a:t> </a:t>
            </a:r>
            <a:r>
              <a:rPr lang="da-DK" baseline="0" dirty="0" err="1"/>
              <a:t>energy</a:t>
            </a:r>
            <a:r>
              <a:rPr lang="da-DK" baseline="0" dirty="0"/>
              <a:t> </a:t>
            </a:r>
            <a:r>
              <a:rPr lang="da-DK" baseline="0" dirty="0" err="1"/>
              <a:t>which</a:t>
            </a:r>
            <a:r>
              <a:rPr lang="da-DK" baseline="0" dirty="0"/>
              <a:t> </a:t>
            </a:r>
            <a:r>
              <a:rPr lang="da-DK" baseline="0" dirty="0" err="1"/>
              <a:t>does</a:t>
            </a:r>
            <a:r>
              <a:rPr lang="da-DK" baseline="0" dirty="0"/>
              <a:t> not have a </a:t>
            </a:r>
            <a:r>
              <a:rPr lang="da-DK" baseline="0" dirty="0" err="1"/>
              <a:t>great</a:t>
            </a:r>
            <a:r>
              <a:rPr lang="da-DK" baseline="0" dirty="0"/>
              <a:t> reputation in the </a:t>
            </a:r>
            <a:r>
              <a:rPr lang="da-DK" baseline="0" dirty="0" err="1"/>
              <a:t>broader</a:t>
            </a:r>
            <a:r>
              <a:rPr lang="da-DK" baseline="0" dirty="0"/>
              <a:t> public. </a:t>
            </a:r>
            <a:r>
              <a:rPr lang="da-DK" baseline="0" dirty="0" err="1"/>
              <a:t>Actually</a:t>
            </a:r>
            <a:r>
              <a:rPr lang="da-DK" baseline="0" dirty="0"/>
              <a:t> </a:t>
            </a:r>
            <a:r>
              <a:rPr lang="da-DK" baseline="0" dirty="0" err="1"/>
              <a:t>this</a:t>
            </a:r>
            <a:r>
              <a:rPr lang="da-DK" baseline="0" dirty="0"/>
              <a:t> </a:t>
            </a:r>
            <a:r>
              <a:rPr lang="da-DK" baseline="0" dirty="0" err="1"/>
              <a:t>price</a:t>
            </a:r>
            <a:r>
              <a:rPr lang="da-DK" baseline="0" dirty="0"/>
              <a:t> is the </a:t>
            </a:r>
            <a:r>
              <a:rPr lang="da-DK" baseline="0" dirty="0" err="1"/>
              <a:t>record</a:t>
            </a:r>
            <a:r>
              <a:rPr lang="da-DK" baseline="0" dirty="0"/>
              <a:t> for </a:t>
            </a:r>
            <a:r>
              <a:rPr lang="da-DK" baseline="0" dirty="0" err="1"/>
              <a:t>delay</a:t>
            </a:r>
            <a:r>
              <a:rPr lang="da-DK" baseline="0" dirty="0"/>
              <a:t> </a:t>
            </a:r>
            <a:r>
              <a:rPr lang="da-DK" baseline="0" dirty="0" err="1"/>
              <a:t>between</a:t>
            </a:r>
            <a:r>
              <a:rPr lang="da-DK" baseline="0" dirty="0"/>
              <a:t> </a:t>
            </a:r>
            <a:r>
              <a:rPr lang="da-DK" baseline="0" dirty="0" err="1"/>
              <a:t>work</a:t>
            </a:r>
            <a:r>
              <a:rPr lang="da-DK" baseline="0" dirty="0"/>
              <a:t> done and </a:t>
            </a:r>
            <a:r>
              <a:rPr lang="da-DK" baseline="0" dirty="0" err="1"/>
              <a:t>price</a:t>
            </a:r>
            <a:r>
              <a:rPr lang="da-DK" baseline="0" dirty="0"/>
              <a:t> </a:t>
            </a:r>
            <a:r>
              <a:rPr lang="da-DK" baseline="0" dirty="0" err="1"/>
              <a:t>received</a:t>
            </a:r>
            <a:r>
              <a:rPr lang="da-DK" baseline="0" dirty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da-DK" baseline="0" dirty="0"/>
              <a:t> Ernest </a:t>
            </a:r>
            <a:r>
              <a:rPr lang="da-DK" baseline="0" dirty="0" err="1"/>
              <a:t>Wollan</a:t>
            </a:r>
            <a:r>
              <a:rPr lang="da-DK" baseline="0" dirty="0"/>
              <a:t>, </a:t>
            </a:r>
            <a:r>
              <a:rPr lang="da-DK" baseline="0" dirty="0" err="1"/>
              <a:t>who</a:t>
            </a:r>
            <a:r>
              <a:rPr lang="da-DK" baseline="0" dirty="0"/>
              <a:t> had done a </a:t>
            </a:r>
            <a:r>
              <a:rPr lang="da-DK" baseline="0" dirty="0" err="1"/>
              <a:t>lot</a:t>
            </a:r>
            <a:r>
              <a:rPr lang="da-DK" baseline="0" dirty="0"/>
              <a:t> in the </a:t>
            </a:r>
            <a:r>
              <a:rPr lang="da-DK" baseline="0" dirty="0" err="1"/>
              <a:t>early</a:t>
            </a:r>
            <a:r>
              <a:rPr lang="da-DK" baseline="0" dirty="0"/>
              <a:t> </a:t>
            </a:r>
            <a:r>
              <a:rPr lang="da-DK" baseline="0" dirty="0" err="1"/>
              <a:t>years</a:t>
            </a:r>
            <a:r>
              <a:rPr lang="da-DK" baseline="0" dirty="0"/>
              <a:t> and </a:t>
            </a:r>
            <a:r>
              <a:rPr lang="da-DK" baseline="0" dirty="0" err="1"/>
              <a:t>should</a:t>
            </a:r>
            <a:r>
              <a:rPr lang="da-DK" baseline="0" dirty="0"/>
              <a:t> have </a:t>
            </a:r>
            <a:r>
              <a:rPr lang="da-DK" baseline="0" dirty="0" err="1"/>
              <a:t>been</a:t>
            </a:r>
            <a:r>
              <a:rPr lang="da-DK" baseline="0" dirty="0"/>
              <a:t> a recipient, </a:t>
            </a:r>
            <a:r>
              <a:rPr lang="da-DK" baseline="0" dirty="0" err="1"/>
              <a:t>died</a:t>
            </a:r>
            <a:r>
              <a:rPr lang="da-DK" baseline="0" dirty="0"/>
              <a:t> in 1984.</a:t>
            </a:r>
          </a:p>
          <a:p>
            <a:pPr>
              <a:buFont typeface="Arial" pitchFamily="34" charset="0"/>
              <a:buNone/>
            </a:pPr>
            <a:endParaRPr lang="da-DK" baseline="0" dirty="0"/>
          </a:p>
          <a:p>
            <a:pPr>
              <a:buFont typeface="Arial" pitchFamily="34" charset="0"/>
              <a:buChar char="•"/>
            </a:pPr>
            <a:r>
              <a:rPr lang="da-DK" baseline="0" dirty="0"/>
              <a:t> </a:t>
            </a:r>
            <a:r>
              <a:rPr lang="da-DK" dirty="0" err="1"/>
              <a:t>Shull</a:t>
            </a:r>
            <a:r>
              <a:rPr lang="da-DK" baseline="0" dirty="0"/>
              <a:t> </a:t>
            </a:r>
            <a:r>
              <a:rPr lang="da-DK" baseline="0" dirty="0" err="1"/>
              <a:t>contributed</a:t>
            </a:r>
            <a:r>
              <a:rPr lang="da-DK" baseline="0" dirty="0"/>
              <a:t> to </a:t>
            </a:r>
            <a:r>
              <a:rPr lang="da-DK" baseline="0" dirty="0" err="1"/>
              <a:t>diffraction</a:t>
            </a:r>
            <a:r>
              <a:rPr lang="da-DK" baseline="0" dirty="0"/>
              <a:t>: The </a:t>
            </a:r>
            <a:r>
              <a:rPr lang="da-DK" baseline="0" dirty="0" err="1"/>
              <a:t>study</a:t>
            </a:r>
            <a:r>
              <a:rPr lang="da-DK" baseline="0" dirty="0"/>
              <a:t> of </a:t>
            </a:r>
            <a:r>
              <a:rPr lang="da-DK" baseline="0" dirty="0" err="1"/>
              <a:t>static</a:t>
            </a:r>
            <a:r>
              <a:rPr lang="da-DK" baseline="0" dirty="0"/>
              <a:t> </a:t>
            </a:r>
            <a:r>
              <a:rPr lang="da-DK" baseline="0" dirty="0" err="1"/>
              <a:t>properties</a:t>
            </a:r>
            <a:r>
              <a:rPr lang="da-DK" baseline="0" dirty="0"/>
              <a:t> of matter, </a:t>
            </a:r>
            <a:r>
              <a:rPr lang="da-DK" baseline="0" dirty="0" err="1"/>
              <a:t>or</a:t>
            </a:r>
            <a:r>
              <a:rPr lang="da-DK" baseline="0" dirty="0"/>
              <a:t> ”</a:t>
            </a:r>
            <a:r>
              <a:rPr lang="da-DK" baseline="0" dirty="0" err="1"/>
              <a:t>where</a:t>
            </a:r>
            <a:r>
              <a:rPr lang="da-DK" baseline="0" dirty="0"/>
              <a:t> atoms </a:t>
            </a:r>
            <a:r>
              <a:rPr lang="da-DK" baseline="0" dirty="0" err="1"/>
              <a:t>are</a:t>
            </a:r>
            <a:r>
              <a:rPr lang="da-DK" baseline="0" dirty="0"/>
              <a:t>”</a:t>
            </a:r>
          </a:p>
          <a:p>
            <a:pPr>
              <a:buFont typeface="Arial" pitchFamily="34" charset="0"/>
              <a:buChar char="•"/>
            </a:pPr>
            <a:r>
              <a:rPr lang="da-DK" baseline="0" dirty="0"/>
              <a:t> </a:t>
            </a:r>
            <a:r>
              <a:rPr lang="da-DK" baseline="0" dirty="0" err="1"/>
              <a:t>Brockhouse</a:t>
            </a:r>
            <a:r>
              <a:rPr lang="da-DK" baseline="0" dirty="0"/>
              <a:t> </a:t>
            </a:r>
            <a:r>
              <a:rPr lang="da-DK" baseline="0" dirty="0" err="1"/>
              <a:t>received</a:t>
            </a:r>
            <a:r>
              <a:rPr lang="da-DK" baseline="0" dirty="0"/>
              <a:t> his Nobel </a:t>
            </a:r>
            <a:r>
              <a:rPr lang="da-DK" baseline="0" dirty="0" err="1"/>
              <a:t>price</a:t>
            </a:r>
            <a:r>
              <a:rPr lang="da-DK" baseline="0" dirty="0"/>
              <a:t> for the </a:t>
            </a:r>
            <a:r>
              <a:rPr lang="da-DK" baseline="0" dirty="0" err="1"/>
              <a:t>development</a:t>
            </a:r>
            <a:r>
              <a:rPr lang="da-DK" baseline="0" dirty="0"/>
              <a:t> of </a:t>
            </a:r>
            <a:r>
              <a:rPr lang="da-DK" baseline="0" dirty="0" err="1"/>
              <a:t>techniques</a:t>
            </a:r>
            <a:r>
              <a:rPr lang="da-DK" baseline="0" dirty="0"/>
              <a:t> to </a:t>
            </a:r>
            <a:r>
              <a:rPr lang="da-DK" baseline="0" dirty="0" err="1"/>
              <a:t>study</a:t>
            </a:r>
            <a:r>
              <a:rPr lang="da-DK" baseline="0" dirty="0"/>
              <a:t> </a:t>
            </a:r>
            <a:r>
              <a:rPr lang="da-DK" baseline="0" dirty="0" err="1"/>
              <a:t>dynamics</a:t>
            </a:r>
            <a:r>
              <a:rPr lang="da-DK" baseline="0" dirty="0"/>
              <a:t> </a:t>
            </a:r>
            <a:r>
              <a:rPr lang="da-DK" baseline="0" dirty="0" err="1"/>
              <a:t>properties</a:t>
            </a:r>
            <a:r>
              <a:rPr lang="da-DK" baseline="0" dirty="0"/>
              <a:t>, </a:t>
            </a:r>
            <a:r>
              <a:rPr lang="da-DK" baseline="0" dirty="0" err="1"/>
              <a:t>or</a:t>
            </a:r>
            <a:r>
              <a:rPr lang="da-DK" baseline="0" dirty="0"/>
              <a:t> ”</a:t>
            </a:r>
            <a:r>
              <a:rPr lang="da-DK" baseline="0" dirty="0" err="1"/>
              <a:t>what</a:t>
            </a:r>
            <a:r>
              <a:rPr lang="da-DK" baseline="0" dirty="0"/>
              <a:t> atoms do” </a:t>
            </a:r>
          </a:p>
          <a:p>
            <a:pPr>
              <a:buFont typeface="Arial" pitchFamily="34" charset="0"/>
              <a:buChar char="•"/>
            </a:pPr>
            <a:r>
              <a:rPr lang="da-DK" baseline="0" dirty="0"/>
              <a:t> </a:t>
            </a:r>
            <a:r>
              <a:rPr lang="da-DK" dirty="0"/>
              <a:t>The</a:t>
            </a:r>
            <a:r>
              <a:rPr lang="da-DK" baseline="0" dirty="0"/>
              <a:t> Nobel </a:t>
            </a:r>
            <a:r>
              <a:rPr lang="da-DK" baseline="0" dirty="0" err="1"/>
              <a:t>committee</a:t>
            </a:r>
            <a:r>
              <a:rPr lang="da-DK" baseline="0" dirty="0"/>
              <a:t> </a:t>
            </a:r>
            <a:r>
              <a:rPr lang="da-DK" baseline="0" dirty="0" err="1"/>
              <a:t>quote</a:t>
            </a:r>
            <a:r>
              <a:rPr lang="da-DK" baseline="0" dirty="0"/>
              <a:t> </a:t>
            </a:r>
            <a:r>
              <a:rPr lang="da-DK" baseline="0" dirty="0" err="1"/>
              <a:t>specifically</a:t>
            </a:r>
            <a:r>
              <a:rPr lang="da-DK" baseline="0" dirty="0"/>
              <a:t> </a:t>
            </a:r>
            <a:r>
              <a:rPr lang="da-DK" baseline="0" dirty="0" err="1"/>
              <a:t>mentions</a:t>
            </a:r>
            <a:r>
              <a:rPr lang="da-DK" baseline="0" dirty="0"/>
              <a:t> </a:t>
            </a:r>
            <a:r>
              <a:rPr lang="da-DK" baseline="0" dirty="0" err="1"/>
              <a:t>condensed</a:t>
            </a:r>
            <a:r>
              <a:rPr lang="da-DK" baseline="0" dirty="0"/>
              <a:t> matter, but neutrons </a:t>
            </a:r>
            <a:r>
              <a:rPr lang="da-DK" baseline="0" dirty="0" err="1"/>
              <a:t>can</a:t>
            </a:r>
            <a:r>
              <a:rPr lang="da-DK" baseline="0" dirty="0"/>
              <a:t> </a:t>
            </a:r>
            <a:r>
              <a:rPr lang="da-DK" baseline="0" dirty="0" err="1"/>
              <a:t>also</a:t>
            </a:r>
            <a:r>
              <a:rPr lang="da-DK" baseline="0" dirty="0"/>
              <a:t> </a:t>
            </a:r>
            <a:r>
              <a:rPr lang="da-DK" baseline="0" dirty="0" err="1"/>
              <a:t>be</a:t>
            </a:r>
            <a:r>
              <a:rPr lang="da-DK" baseline="0" dirty="0"/>
              <a:t> </a:t>
            </a:r>
            <a:r>
              <a:rPr lang="da-DK" baseline="0" dirty="0" err="1"/>
              <a:t>used</a:t>
            </a:r>
            <a:r>
              <a:rPr lang="da-DK" baseline="0" dirty="0"/>
              <a:t> to </a:t>
            </a:r>
            <a:r>
              <a:rPr lang="da-DK" baseline="0" dirty="0" err="1"/>
              <a:t>study</a:t>
            </a:r>
            <a:r>
              <a:rPr lang="da-DK" baseline="0" dirty="0"/>
              <a:t> </a:t>
            </a:r>
            <a:r>
              <a:rPr lang="da-DK" baseline="0" dirty="0" err="1"/>
              <a:t>liquids</a:t>
            </a:r>
            <a:r>
              <a:rPr lang="da-DK" baseline="0" dirty="0"/>
              <a:t> and </a:t>
            </a:r>
            <a:r>
              <a:rPr lang="da-DK" baseline="0" dirty="0" err="1"/>
              <a:t>biological</a:t>
            </a:r>
            <a:r>
              <a:rPr lang="da-DK" baseline="0" dirty="0"/>
              <a:t> systems.</a:t>
            </a:r>
          </a:p>
          <a:p>
            <a:endParaRPr lang="da-DK" dirty="0"/>
          </a:p>
          <a:p>
            <a:endParaRPr lang="da-DK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8855B-BEFE-4055-A3D8-EDC7B0D0305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6D0D82-EE7A-40A9-8274-11D7EFC15C7A}" type="slidenum">
              <a:rPr lang="en-US"/>
              <a:pPr/>
              <a:t>17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Elastic</a:t>
            </a:r>
            <a:r>
              <a:rPr lang="da-DK" baseline="0" dirty="0"/>
              <a:t> </a:t>
            </a:r>
            <a:r>
              <a:rPr lang="da-DK" baseline="0" dirty="0" err="1"/>
              <a:t>scattering</a:t>
            </a:r>
            <a:r>
              <a:rPr lang="da-DK" baseline="0" dirty="0"/>
              <a:t> is the </a:t>
            </a:r>
            <a:r>
              <a:rPr lang="da-DK" baseline="0" dirty="0" err="1"/>
              <a:t>study</a:t>
            </a:r>
            <a:r>
              <a:rPr lang="da-DK" baseline="0" dirty="0"/>
              <a:t> of the </a:t>
            </a:r>
            <a:r>
              <a:rPr lang="da-DK" baseline="0" dirty="0" err="1"/>
              <a:t>structure</a:t>
            </a:r>
            <a:r>
              <a:rPr lang="da-DK" baseline="0" dirty="0"/>
              <a:t> of matter. This can be both crystal structures, magnetic structures, the structure of polymers, biomolecules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185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5F1F7-34B7-4FF0-B2B5-C778E4881225}" type="slidenum">
              <a:rPr lang="en-US"/>
              <a:pPr/>
              <a:t>18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Spectroscopy</a:t>
            </a:r>
            <a:r>
              <a:rPr lang="da-DK" dirty="0"/>
              <a:t> </a:t>
            </a:r>
            <a:r>
              <a:rPr lang="da-DK" dirty="0" err="1"/>
              <a:t>or</a:t>
            </a:r>
            <a:r>
              <a:rPr lang="da-DK" dirty="0"/>
              <a:t> </a:t>
            </a:r>
            <a:r>
              <a:rPr lang="da-DK" dirty="0" err="1"/>
              <a:t>inelastic</a:t>
            </a:r>
            <a:r>
              <a:rPr lang="da-DK" dirty="0"/>
              <a:t> </a:t>
            </a:r>
            <a:r>
              <a:rPr lang="da-DK" dirty="0" err="1"/>
              <a:t>scattering</a:t>
            </a:r>
            <a:r>
              <a:rPr lang="da-DK" dirty="0"/>
              <a:t> is the </a:t>
            </a:r>
            <a:r>
              <a:rPr lang="da-DK" dirty="0" err="1"/>
              <a:t>study</a:t>
            </a:r>
            <a:r>
              <a:rPr lang="da-DK" dirty="0"/>
              <a:t> of </a:t>
            </a:r>
            <a:r>
              <a:rPr lang="da-DK" dirty="0" err="1"/>
              <a:t>excitations</a:t>
            </a:r>
            <a:r>
              <a:rPr lang="da-DK" baseline="0" dirty="0"/>
              <a:t> in </a:t>
            </a:r>
            <a:r>
              <a:rPr lang="da-DK" baseline="0" dirty="0" err="1"/>
              <a:t>materials</a:t>
            </a:r>
            <a:r>
              <a:rPr lang="da-DK" baseline="0" dirty="0"/>
              <a:t> (for </a:t>
            </a:r>
            <a:r>
              <a:rPr lang="da-DK" baseline="0" dirty="0" err="1"/>
              <a:t>example</a:t>
            </a:r>
            <a:r>
              <a:rPr lang="da-DK" baseline="0" dirty="0"/>
              <a:t> </a:t>
            </a:r>
            <a:r>
              <a:rPr lang="da-DK" baseline="0" dirty="0" err="1"/>
              <a:t>lattice</a:t>
            </a:r>
            <a:r>
              <a:rPr lang="da-DK" baseline="0" dirty="0"/>
              <a:t> vibrations) and of motions (for </a:t>
            </a:r>
            <a:r>
              <a:rPr lang="da-DK" baseline="0" dirty="0" err="1"/>
              <a:t>example</a:t>
            </a:r>
            <a:r>
              <a:rPr lang="da-DK" baseline="0" dirty="0"/>
              <a:t> diffusion of hydrogen)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5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F9B8C-BC15-E0D4-C4C9-F0DFEF032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1B537-B6BD-046B-D317-5BD61AAAA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D73CE-9E1D-F901-A1CD-6467B7EAB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C3BB-C133-4274-896A-7834F91D0687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AE4DA-CE10-D6B8-138A-6F3A8A207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42EDB-A080-D8F2-7FED-AB934954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4D9A-5B6E-47D1-B626-505FD9D0F0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867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28D3A-A403-8599-D083-9776DBD4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E7A62-3140-1419-F71A-F2C1F2E76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82CF1-F21D-3D60-E90A-2B7B32117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C3BB-C133-4274-896A-7834F91D0687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B4F8A-E725-B7B3-18D7-99E3A097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122BC-BE1D-B126-40BF-B033DB99A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4D9A-5B6E-47D1-B626-505FD9D0F0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700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95066A-F0C7-2E6A-685D-76FA5B29F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45980D-7A9E-CE2F-86BF-B5C11AD8A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A90DD-EC0D-6C33-CCC7-73320801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C3BB-C133-4274-896A-7834F91D0687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31D25-B344-FEB7-C6D4-16C9D9C7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F4C6F-0A30-2C65-30EC-4C5D6483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4D9A-5B6E-47D1-B626-505FD9D0F0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458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EF015-6F05-5EB9-CAE2-37F48778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A8A05-8380-1B8B-6B24-AEC95A1B6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1BE37-1E6F-F160-AA93-A1888C776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C3BB-C133-4274-896A-7834F91D0687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D6264-D451-E37D-21FA-64E22992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18A12-7E3C-B3FD-0725-B0844967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4D9A-5B6E-47D1-B626-505FD9D0F0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91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32B73-8C3C-F71D-98AC-B56F9BA6F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50398-8DAD-025B-A55D-8CC48B3DB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35458-841D-F93F-C2E1-700E6D5C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C3BB-C133-4274-896A-7834F91D0687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18427-246B-9145-20D2-34FF25B1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6F4F3-7A05-AF3C-9169-443C985D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4D9A-5B6E-47D1-B626-505FD9D0F0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970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3599-D516-4972-BD32-1133627C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8D7FC-2C7F-BE4F-DD13-B87ABCBD3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1F75F-4FBD-B02D-687B-505B724B8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530AF-632E-1C10-B0D6-EE1F0663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C3BB-C133-4274-896A-7834F91D0687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AA4B7-C5DD-30D8-4800-0BAE6066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C2D8D-89E1-7E2F-F21C-40296106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4D9A-5B6E-47D1-B626-505FD9D0F0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106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F0FC-66B1-7847-2AC2-221599DF1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DEDC8-5964-E631-2D6C-A33D3C8B1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77099-2E53-BA4A-80B0-472C403FC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51248B-4BD8-B6F5-00D3-180300A29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DD2D88-DC57-EFBE-8470-6038E3156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CD99F0-77BF-055A-5946-25A7CCA7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C3BB-C133-4274-896A-7834F91D0687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99F12D-0E08-8AFC-BFE4-90BA13F83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F3FC11-160D-C95A-7F61-CABC14E9E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4D9A-5B6E-47D1-B626-505FD9D0F0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2675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EE2CC-03E0-FBD6-98A6-6C4FCA353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C1ED9-7764-588F-F2CC-5053D57F5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C3BB-C133-4274-896A-7834F91D0687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0E7A4-F590-1043-64FD-DC07B136D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7DEBDE-7B54-897B-A113-CA5491D1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4D9A-5B6E-47D1-B626-505FD9D0F0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729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7505F-1218-24CC-5EAC-733B9E873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C3BB-C133-4274-896A-7834F91D0687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3E1E08-87D6-ED56-7D8D-0A0129EF9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CA39A-25F7-342A-47F1-ED510219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4D9A-5B6E-47D1-B626-505FD9D0F0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933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A7B4-C24A-C33F-ABE4-06757C45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71EE8-963C-7832-A8DE-10525CBD6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F7625-124D-37A5-2F54-57BBE4A87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1BB8B-6C0D-74D3-EB29-5659BCD26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C3BB-C133-4274-896A-7834F91D0687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6245D-5659-B5F3-CEB5-D171BF51E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68632-F431-45D9-B8C9-639C4DE6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4D9A-5B6E-47D1-B626-505FD9D0F0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477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95019-E048-DC8D-8461-AAD94F9E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00E0B4-26DF-358F-29EB-22DCA7FAE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D4E5D-5A8D-3E77-C4C5-F3BB4984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AA7A0-EC65-7FC0-4D33-FE414854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C3BB-C133-4274-896A-7834F91D0687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FBA72-0172-DA48-9938-BD592A30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DAEBC-C63D-0711-2C63-5C3881B67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4D9A-5B6E-47D1-B626-505FD9D0F0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582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453CA5-254A-0A36-148E-D67DF223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46FD8-024F-1045-7A1A-E3D7C2708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FAFDE-6E21-A780-6076-975E7F9A21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39C3BB-C133-4274-896A-7834F91D0687}" type="datetimeFigureOut">
              <a:rPr lang="da-DK" smtClean="0"/>
              <a:t>01.05.2025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993FB-B9AD-1059-EE0F-D17D61EDF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AE73E-D5E1-5DEB-1319-01F141117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BC4D9A-5B6E-47D1-B626-505FD9D0F0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712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jpg"/><Relationship Id="rId5" Type="http://schemas.openxmlformats.org/officeDocument/2006/relationships/hyperlink" Target="https://www.ill.eu/for-ill-users/instruments/instruments-list/d1b/description/instrument-layout" TargetMode="Externa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630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6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69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4.jpg"/><Relationship Id="rId4" Type="http://schemas.openxmlformats.org/officeDocument/2006/relationships/image" Target="../media/image14.pn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6FD55-0DF3-B00C-E8A4-D6CAAAC39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037" y="4056393"/>
            <a:ext cx="11676807" cy="1082049"/>
          </a:xfrm>
        </p:spPr>
        <p:txBody>
          <a:bodyPr>
            <a:noAutofit/>
          </a:bodyPr>
          <a:lstStyle/>
          <a:p>
            <a:r>
              <a:rPr lang="da-DK" sz="4400" dirty="0"/>
              <a:t>Røntgen og neutronspredning: </a:t>
            </a:r>
            <a:br>
              <a:rPr lang="da-DK" sz="4400" dirty="0"/>
            </a:br>
            <a:r>
              <a:rPr lang="da-DK" sz="4400" dirty="0"/>
              <a:t>Introduktion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98E85-3051-90C9-6915-D0E6AF1AD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65" y="5770704"/>
            <a:ext cx="9144000" cy="1655762"/>
          </a:xfrm>
        </p:spPr>
        <p:txBody>
          <a:bodyPr/>
          <a:lstStyle/>
          <a:p>
            <a:r>
              <a:rPr lang="da-DK" dirty="0"/>
              <a:t>Niels Bech Christensen</a:t>
            </a:r>
          </a:p>
          <a:p>
            <a:r>
              <a:rPr lang="da-DK" dirty="0"/>
              <a:t>Lektor, DTU Fysik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1263105-2046-9604-2072-E6D5089E2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6"/>
          <a:stretch/>
        </p:blipFill>
        <p:spPr bwMode="auto">
          <a:xfrm>
            <a:off x="3127402" y="420237"/>
            <a:ext cx="4044218" cy="3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B5032B-883B-C866-1934-2DAB3970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401"/>
          <a:stretch/>
        </p:blipFill>
        <p:spPr>
          <a:xfrm>
            <a:off x="7171620" y="240777"/>
            <a:ext cx="4884798" cy="324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E52D13-1453-4857-247C-41BDF146E0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469"/>
          <a:stretch/>
        </p:blipFill>
        <p:spPr>
          <a:xfrm>
            <a:off x="267041" y="327527"/>
            <a:ext cx="2860362" cy="32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3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B72922-C642-72FF-8DB7-9B63EFAED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Elektroner, protoner og </a:t>
            </a:r>
            <a:r>
              <a:rPr lang="da-DK" dirty="0" err="1"/>
              <a:t>Bohr’s</a:t>
            </a:r>
            <a:r>
              <a:rPr lang="da-DK" dirty="0"/>
              <a:t> atom-model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B7C887-D31A-80BA-96B1-411254B35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3" y="1791453"/>
            <a:ext cx="4700128" cy="4140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D26B914-075F-2CE5-2438-7E033084CF84}"/>
              </a:ext>
            </a:extLst>
          </p:cNvPr>
          <p:cNvGrpSpPr/>
          <p:nvPr/>
        </p:nvGrpSpPr>
        <p:grpSpPr>
          <a:xfrm>
            <a:off x="5019311" y="2077398"/>
            <a:ext cx="2356873" cy="3068647"/>
            <a:chOff x="5390444" y="2447644"/>
            <a:chExt cx="2356873" cy="3068647"/>
          </a:xfrm>
        </p:grpSpPr>
        <p:pic>
          <p:nvPicPr>
            <p:cNvPr id="8" name="Picture 7" descr="A person with a mustache wearing glasses&#10;&#10;AI-generated content may be incorrect.">
              <a:extLst>
                <a:ext uri="{FF2B5EF4-FFF2-40B4-BE49-F238E27FC236}">
                  <a16:creationId xmlns:a16="http://schemas.microsoft.com/office/drawing/2014/main" id="{61DDBAC6-516C-C383-D53D-C35890389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891" y="2447644"/>
              <a:ext cx="1382400" cy="216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CC026D-9C48-3988-EEB7-EEC4FC87B787}"/>
                </a:ext>
              </a:extLst>
            </p:cNvPr>
            <p:cNvSpPr txBox="1"/>
            <p:nvPr/>
          </p:nvSpPr>
          <p:spPr>
            <a:xfrm>
              <a:off x="5390444" y="4592961"/>
              <a:ext cx="23568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/>
                <a:t>J. J. Thomson</a:t>
              </a:r>
            </a:p>
            <a:p>
              <a:r>
                <a:rPr lang="da-DK" dirty="0"/>
                <a:t>Elektroner (1897)</a:t>
              </a:r>
            </a:p>
            <a:p>
              <a:r>
                <a:rPr lang="da-DK" dirty="0"/>
                <a:t>Nobelpris i Fysik 1906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5D0538-3E21-4ABB-ED3F-701CFC67B7F7}"/>
              </a:ext>
            </a:extLst>
          </p:cNvPr>
          <p:cNvGrpSpPr/>
          <p:nvPr/>
        </p:nvGrpSpPr>
        <p:grpSpPr>
          <a:xfrm>
            <a:off x="7409065" y="2077398"/>
            <a:ext cx="2341347" cy="3373252"/>
            <a:chOff x="7810845" y="2447644"/>
            <a:chExt cx="2341347" cy="3373252"/>
          </a:xfrm>
        </p:grpSpPr>
        <p:pic>
          <p:nvPicPr>
            <p:cNvPr id="12" name="Picture 11" descr="Medium shot of a person wearing a suit&#10;&#10;AI-generated content may be incorrect.">
              <a:extLst>
                <a:ext uri="{FF2B5EF4-FFF2-40B4-BE49-F238E27FC236}">
                  <a16:creationId xmlns:a16="http://schemas.microsoft.com/office/drawing/2014/main" id="{AF499028-0C7C-0CBF-261F-65F1D2438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454" y="2447644"/>
              <a:ext cx="1600000" cy="216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622436-40C3-B021-F4F9-8E834A2D8A93}"/>
                </a:ext>
              </a:extLst>
            </p:cNvPr>
            <p:cNvSpPr txBox="1"/>
            <p:nvPr/>
          </p:nvSpPr>
          <p:spPr>
            <a:xfrm>
              <a:off x="7810845" y="4620567"/>
              <a:ext cx="23413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/>
                <a:t>E. Rutherford</a:t>
              </a:r>
            </a:p>
            <a:p>
              <a:r>
                <a:rPr lang="da-DK" dirty="0"/>
                <a:t>Atomkerner (1911)</a:t>
              </a:r>
            </a:p>
            <a:p>
              <a:r>
                <a:rPr lang="da-DK" dirty="0"/>
                <a:t>Protoner (1919)</a:t>
              </a:r>
            </a:p>
            <a:p>
              <a:r>
                <a:rPr lang="da-DK" dirty="0"/>
                <a:t>Nobelpris i Kemi 1908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78BD6C-AB64-2F51-B89B-EDB94E30CAFC}"/>
              </a:ext>
            </a:extLst>
          </p:cNvPr>
          <p:cNvGrpSpPr/>
          <p:nvPr/>
        </p:nvGrpSpPr>
        <p:grpSpPr>
          <a:xfrm>
            <a:off x="9849780" y="2077398"/>
            <a:ext cx="2597773" cy="3083330"/>
            <a:chOff x="10326814" y="2447644"/>
            <a:chExt cx="2597773" cy="3083330"/>
          </a:xfrm>
        </p:grpSpPr>
        <p:pic>
          <p:nvPicPr>
            <p:cNvPr id="14" name="Picture 13" descr="A person in a suit and tie&#10;&#10;AI-generated content may be incorrect.">
              <a:extLst>
                <a:ext uri="{FF2B5EF4-FFF2-40B4-BE49-F238E27FC236}">
                  <a16:creationId xmlns:a16="http://schemas.microsoft.com/office/drawing/2014/main" id="{2BE94D9F-999E-8890-B5E1-C8F89BA18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4359" y="2447644"/>
              <a:ext cx="1536270" cy="216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01A288-E71F-48F8-E0DC-044D45E5F4C9}"/>
                </a:ext>
              </a:extLst>
            </p:cNvPr>
            <p:cNvSpPr txBox="1"/>
            <p:nvPr/>
          </p:nvSpPr>
          <p:spPr>
            <a:xfrm>
              <a:off x="10326814" y="4607644"/>
              <a:ext cx="25977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/>
                <a:t>N. H. D. Bohr</a:t>
              </a:r>
            </a:p>
            <a:p>
              <a:r>
                <a:rPr lang="da-DK" dirty="0"/>
                <a:t>Atom-model</a:t>
              </a:r>
            </a:p>
            <a:p>
              <a:r>
                <a:rPr lang="da-DK" dirty="0"/>
                <a:t>Nobelpris i Fysik 1922 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AF4BD8FD-3775-0C69-C1A1-44BC840A5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9835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Opdagelse af neutroner (1932)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81" y="1791350"/>
            <a:ext cx="1618578" cy="2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5327" r="51829"/>
          <a:stretch/>
        </p:blipFill>
        <p:spPr>
          <a:xfrm>
            <a:off x="8378251" y="1530093"/>
            <a:ext cx="3565874" cy="28653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0653" y="44724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Nature (27/2 1932)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14" y="1783053"/>
            <a:ext cx="5046311" cy="25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3D416F-2E58-E90D-5AB2-EE4FD09BE7CA}"/>
              </a:ext>
            </a:extLst>
          </p:cNvPr>
          <p:cNvSpPr txBox="1"/>
          <p:nvPr/>
        </p:nvSpPr>
        <p:spPr>
          <a:xfrm>
            <a:off x="357367" y="405935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J. Chadwick</a:t>
            </a:r>
          </a:p>
          <a:p>
            <a:r>
              <a:rPr lang="en-GB" dirty="0" err="1"/>
              <a:t>Neutroner</a:t>
            </a:r>
            <a:r>
              <a:rPr lang="en-GB" dirty="0"/>
              <a:t> (1932)</a:t>
            </a:r>
          </a:p>
          <a:p>
            <a:r>
              <a:rPr lang="en-GB" dirty="0" err="1"/>
              <a:t>Nobelpris</a:t>
            </a:r>
            <a:r>
              <a:rPr lang="en-GB" dirty="0"/>
              <a:t> I </a:t>
            </a:r>
            <a:r>
              <a:rPr lang="en-GB" dirty="0" err="1"/>
              <a:t>Fysik</a:t>
            </a:r>
            <a:r>
              <a:rPr lang="en-GB" dirty="0"/>
              <a:t> 1935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88A839-A494-1942-1BDA-3C61808F4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53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3"/>
          <p:cNvSpPr/>
          <p:nvPr/>
        </p:nvSpPr>
        <p:spPr>
          <a:xfrm>
            <a:off x="105196" y="4839037"/>
            <a:ext cx="3981282" cy="16538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44012" y="4898939"/>
            <a:ext cx="3963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“I am afraid neutrons will not be of any use to anyone”</a:t>
            </a:r>
          </a:p>
          <a:p>
            <a:endParaRPr lang="en-GB" sz="2400" dirty="0"/>
          </a:p>
          <a:p>
            <a:r>
              <a:rPr lang="en-GB" sz="2400" dirty="0"/>
              <a:t>James Chadwick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Cambria" pitchFamily="18" charset="0"/>
              </a:rPr>
              <a:t>Neutronens egenskaber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8577" y="1603145"/>
            <a:ext cx="7572428" cy="50167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3200" dirty="0">
                <a:latin typeface="Cambria" pitchFamily="18" charset="0"/>
              </a:rPr>
              <a:t>Masse   : 	1.675 10</a:t>
            </a:r>
            <a:r>
              <a:rPr lang="da-DK" sz="3200" baseline="30000" dirty="0">
                <a:latin typeface="Cambria" pitchFamily="18" charset="0"/>
              </a:rPr>
              <a:t>-27</a:t>
            </a:r>
            <a:r>
              <a:rPr lang="da-DK" sz="3200" dirty="0">
                <a:latin typeface="Cambria" pitchFamily="18" charset="0"/>
              </a:rPr>
              <a:t> kg</a:t>
            </a:r>
          </a:p>
          <a:p>
            <a:endParaRPr lang="da-DK" sz="3200" dirty="0">
              <a:solidFill>
                <a:srgbClr val="FF0000"/>
              </a:solidFill>
              <a:latin typeface="Cambria" pitchFamily="18" charset="0"/>
            </a:endParaRPr>
          </a:p>
          <a:p>
            <a:r>
              <a:rPr lang="da-DK" sz="3200" dirty="0">
                <a:solidFill>
                  <a:srgbClr val="FF0000"/>
                </a:solidFill>
                <a:latin typeface="Cambria" pitchFamily="18" charset="0"/>
              </a:rPr>
              <a:t>Ladning : 	0 (Ingen Coulomb kræfter) </a:t>
            </a:r>
          </a:p>
          <a:p>
            <a:endParaRPr lang="da-DK" sz="3200" dirty="0">
              <a:latin typeface="Cambria" pitchFamily="18" charset="0"/>
            </a:endParaRPr>
          </a:p>
          <a:p>
            <a:r>
              <a:rPr lang="da-DK" sz="3200" baseline="30000" dirty="0">
                <a:latin typeface="Cambria" pitchFamily="18" charset="0"/>
              </a:rPr>
              <a:t>1</a:t>
            </a:r>
            <a:r>
              <a:rPr lang="da-DK" sz="3200" baseline="-25000" dirty="0">
                <a:latin typeface="Cambria" pitchFamily="18" charset="0"/>
              </a:rPr>
              <a:t>0</a:t>
            </a:r>
            <a:r>
              <a:rPr lang="da-DK" sz="3200" dirty="0">
                <a:latin typeface="Cambria" pitchFamily="18" charset="0"/>
              </a:rPr>
              <a:t>n </a:t>
            </a:r>
            <a:r>
              <a:rPr lang="da-DK" sz="3200" dirty="0">
                <a:latin typeface="Cambria" pitchFamily="18" charset="0"/>
                <a:sym typeface="Wingdings" pitchFamily="2" charset="2"/>
              </a:rPr>
              <a:t> </a:t>
            </a:r>
            <a:r>
              <a:rPr lang="da-DK" sz="3200" baseline="30000" dirty="0">
                <a:latin typeface="Cambria" pitchFamily="18" charset="0"/>
                <a:sym typeface="Wingdings" pitchFamily="2" charset="2"/>
              </a:rPr>
              <a:t>1</a:t>
            </a:r>
            <a:r>
              <a:rPr lang="da-DK" sz="3200" baseline="-25000" dirty="0">
                <a:latin typeface="Cambria" pitchFamily="18" charset="0"/>
                <a:sym typeface="Wingdings" pitchFamily="2" charset="2"/>
              </a:rPr>
              <a:t>0</a:t>
            </a:r>
            <a:r>
              <a:rPr lang="da-DK" sz="3200" dirty="0">
                <a:latin typeface="Cambria" pitchFamily="18" charset="0"/>
                <a:sym typeface="Wingdings" pitchFamily="2" charset="2"/>
              </a:rPr>
              <a:t>p + e</a:t>
            </a:r>
            <a:r>
              <a:rPr lang="da-DK" sz="3200" baseline="30000" dirty="0">
                <a:latin typeface="Cambria" pitchFamily="18" charset="0"/>
                <a:sym typeface="Wingdings" pitchFamily="2" charset="2"/>
              </a:rPr>
              <a:t>-</a:t>
            </a:r>
            <a:r>
              <a:rPr lang="da-DK" sz="3200" dirty="0">
                <a:latin typeface="Cambria" pitchFamily="18" charset="0"/>
                <a:sym typeface="Wingdings" pitchFamily="2" charset="2"/>
              </a:rPr>
              <a:t> + </a:t>
            </a:r>
            <a:r>
              <a:rPr lang="el-GR" sz="3200" dirty="0">
                <a:latin typeface="Cambria" pitchFamily="18" charset="0"/>
              </a:rPr>
              <a:t>μ</a:t>
            </a:r>
            <a:r>
              <a:rPr lang="da-DK" sz="3200" baseline="-25000" dirty="0">
                <a:latin typeface="Cambria" pitchFamily="18" charset="0"/>
              </a:rPr>
              <a:t>e</a:t>
            </a:r>
          </a:p>
          <a:p>
            <a:r>
              <a:rPr lang="da-DK" sz="3200" dirty="0">
                <a:latin typeface="Cambria" pitchFamily="18" charset="0"/>
              </a:rPr>
              <a:t>Levetid: 	886(1) sekunder	</a:t>
            </a:r>
            <a:endParaRPr lang="en-US" sz="3200" dirty="0">
              <a:latin typeface="Cambria" pitchFamily="18" charset="0"/>
            </a:endParaRPr>
          </a:p>
          <a:p>
            <a:endParaRPr lang="da-DK" sz="3200" dirty="0">
              <a:latin typeface="Cambria" pitchFamily="18" charset="0"/>
            </a:endParaRPr>
          </a:p>
          <a:p>
            <a:r>
              <a:rPr lang="da-DK" sz="3200" dirty="0">
                <a:solidFill>
                  <a:srgbClr val="FF0000"/>
                </a:solidFill>
                <a:latin typeface="Cambria" pitchFamily="18" charset="0"/>
              </a:rPr>
              <a:t>Spin     : 	½ (magnetisk)</a:t>
            </a:r>
          </a:p>
          <a:p>
            <a:endParaRPr lang="da-DK" sz="3200" dirty="0">
              <a:latin typeface="Cambria" pitchFamily="18" charset="0"/>
            </a:endParaRPr>
          </a:p>
          <a:p>
            <a:r>
              <a:rPr lang="da-DK" sz="3200" dirty="0">
                <a:latin typeface="Cambria" pitchFamily="18" charset="0"/>
              </a:rPr>
              <a:t>Magnetisk dipol-moment: </a:t>
            </a:r>
            <a:r>
              <a:rPr lang="el-GR" sz="3200" dirty="0">
                <a:latin typeface="Cambria" pitchFamily="18" charset="0"/>
              </a:rPr>
              <a:t>μ</a:t>
            </a:r>
            <a:r>
              <a:rPr lang="da-DK" sz="3200" dirty="0">
                <a:latin typeface="Cambria" pitchFamily="18" charset="0"/>
              </a:rPr>
              <a:t> = -1.913 </a:t>
            </a:r>
            <a:r>
              <a:rPr lang="el-GR" sz="3200" dirty="0">
                <a:latin typeface="Cambria" pitchFamily="18" charset="0"/>
              </a:rPr>
              <a:t>μ</a:t>
            </a:r>
            <a:r>
              <a:rPr lang="da-DK" sz="3200" baseline="-25000" dirty="0">
                <a:latin typeface="Cambria" pitchFamily="18" charset="0"/>
              </a:rPr>
              <a:t>N</a:t>
            </a:r>
            <a:endParaRPr lang="da-DK" sz="3200" dirty="0">
              <a:latin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9079" y="3698568"/>
            <a:ext cx="2088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6965241" y="3698568"/>
            <a:ext cx="357190" cy="158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39C08CC-332B-FBB2-F5C3-5A078436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81" y="1791350"/>
            <a:ext cx="1618578" cy="2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77324C-310E-5EC7-BB6F-04EA0173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A59C-76E4-E218-1C7E-6909F39D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De var nu nyttige alligevel</a:t>
            </a:r>
            <a:br>
              <a:rPr lang="da-DK" dirty="0"/>
            </a:br>
            <a:r>
              <a:rPr lang="da-DK" dirty="0"/>
              <a:t>Hvad kan man studere med neutroner i 2025?</a:t>
            </a:r>
          </a:p>
        </p:txBody>
      </p:sp>
      <p:pic>
        <p:nvPicPr>
          <p:cNvPr id="5" name="Content Placeholder 4" descr="A close-up of a computer generated image&#10;&#10;AI-generated content may be incorrect.">
            <a:extLst>
              <a:ext uri="{FF2B5EF4-FFF2-40B4-BE49-F238E27FC236}">
                <a16:creationId xmlns:a16="http://schemas.microsoft.com/office/drawing/2014/main" id="{618360AB-2E4E-D979-AA63-A5C1C9566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83" y="1710699"/>
            <a:ext cx="8147321" cy="2441453"/>
          </a:xfrm>
        </p:spPr>
      </p:pic>
      <p:pic>
        <p:nvPicPr>
          <p:cNvPr id="7" name="Picture 6" descr="A drawing of a snake&#10;&#10;AI-generated content may be incorrect.">
            <a:extLst>
              <a:ext uri="{FF2B5EF4-FFF2-40B4-BE49-F238E27FC236}">
                <a16:creationId xmlns:a16="http://schemas.microsoft.com/office/drawing/2014/main" id="{4ADE7A49-7288-6F85-842E-13AD885D2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37" y="4157220"/>
            <a:ext cx="7483860" cy="2206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F6BB9-7E47-3744-A210-96B48291A358}"/>
              </a:ext>
            </a:extLst>
          </p:cNvPr>
          <p:cNvSpPr txBox="1"/>
          <p:nvPr/>
        </p:nvSpPr>
        <p:spPr>
          <a:xfrm>
            <a:off x="580603" y="6442710"/>
            <a:ext cx="6097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https://lens-initiative.org/lens-position-papers/</a:t>
            </a:r>
          </a:p>
        </p:txBody>
      </p:sp>
    </p:spTree>
    <p:extLst>
      <p:ext uri="{BB962C8B-B14F-4D97-AF65-F5344CB8AC3E}">
        <p14:creationId xmlns:p14="http://schemas.microsoft.com/office/powerpoint/2010/main" val="1250624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Sprednings-eksperimenter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34272" y="5516105"/>
            <a:ext cx="3853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Energi bevarelse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37516" y="4776440"/>
            <a:ext cx="3495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Impuls bevarelse</a:t>
            </a:r>
            <a:endParaRPr lang="en-US" sz="3200" dirty="0"/>
          </a:p>
        </p:txBody>
      </p:sp>
      <p:grpSp>
        <p:nvGrpSpPr>
          <p:cNvPr id="2" name="Group 58"/>
          <p:cNvGrpSpPr>
            <a:grpSpLocks noChangeAspect="1"/>
          </p:cNvGrpSpPr>
          <p:nvPr/>
        </p:nvGrpSpPr>
        <p:grpSpPr bwMode="auto">
          <a:xfrm>
            <a:off x="838200" y="2106429"/>
            <a:ext cx="5063487" cy="1944000"/>
            <a:chOff x="2172" y="1318"/>
            <a:chExt cx="2658" cy="978"/>
          </a:xfrm>
        </p:grpSpPr>
        <p:pic>
          <p:nvPicPr>
            <p:cNvPr id="9" name="Picture 59" descr="tas"/>
            <p:cNvPicPr>
              <a:picLocks noChangeAspect="1" noChangeArrowheads="1"/>
            </p:cNvPicPr>
            <p:nvPr/>
          </p:nvPicPr>
          <p:blipFill>
            <a:blip r:embed="rId3" cstate="print"/>
            <a:srcRect b="46501"/>
            <a:stretch>
              <a:fillRect/>
            </a:stretch>
          </p:blipFill>
          <p:spPr bwMode="auto">
            <a:xfrm>
              <a:off x="2172" y="1318"/>
              <a:ext cx="2658" cy="887"/>
            </a:xfrm>
            <a:prstGeom prst="rect">
              <a:avLst/>
            </a:prstGeom>
            <a:noFill/>
          </p:spPr>
        </p:pic>
        <p:sp>
          <p:nvSpPr>
            <p:cNvPr id="10" name="Line 60"/>
            <p:cNvSpPr>
              <a:spLocks noChangeShapeType="1"/>
            </p:cNvSpPr>
            <p:nvPr/>
          </p:nvSpPr>
          <p:spPr bwMode="auto">
            <a:xfrm flipV="1">
              <a:off x="3132" y="1462"/>
              <a:ext cx="0" cy="240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1"/>
            <p:cNvSpPr>
              <a:spLocks noChangeShapeType="1"/>
            </p:cNvSpPr>
            <p:nvPr/>
          </p:nvSpPr>
          <p:spPr bwMode="auto">
            <a:xfrm flipV="1">
              <a:off x="3756" y="1654"/>
              <a:ext cx="0" cy="240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62"/>
            <p:cNvSpPr>
              <a:spLocks noChangeShapeType="1"/>
            </p:cNvSpPr>
            <p:nvPr/>
          </p:nvSpPr>
          <p:spPr bwMode="auto">
            <a:xfrm rot="10800000" flipV="1">
              <a:off x="3685" y="165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63"/>
            <p:cNvSpPr>
              <a:spLocks noChangeArrowheads="1"/>
            </p:cNvSpPr>
            <p:nvPr/>
          </p:nvSpPr>
          <p:spPr bwMode="auto">
            <a:xfrm>
              <a:off x="3334" y="2069"/>
              <a:ext cx="226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Line 66"/>
          <p:cNvSpPr>
            <a:spLocks noChangeShapeType="1"/>
          </p:cNvSpPr>
          <p:nvPr/>
        </p:nvSpPr>
        <p:spPr bwMode="auto">
          <a:xfrm>
            <a:off x="8584868" y="3095808"/>
            <a:ext cx="1800225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9231773" y="2591446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 err="1"/>
              <a:t>k</a:t>
            </a:r>
            <a:r>
              <a:rPr lang="en-US" sz="2400" baseline="-25000" dirty="0" err="1"/>
              <a:t>i</a:t>
            </a:r>
            <a:endParaRPr lang="en-US" sz="2400" baseline="-25000" dirty="0"/>
          </a:p>
        </p:txBody>
      </p:sp>
      <p:sp>
        <p:nvSpPr>
          <p:cNvPr id="16" name="Line 68"/>
          <p:cNvSpPr>
            <a:spLocks noChangeShapeType="1"/>
          </p:cNvSpPr>
          <p:nvPr/>
        </p:nvSpPr>
        <p:spPr bwMode="auto">
          <a:xfrm>
            <a:off x="8584867" y="3097397"/>
            <a:ext cx="863600" cy="7207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Text Box 69"/>
          <p:cNvSpPr txBox="1">
            <a:spLocks noChangeArrowheads="1"/>
          </p:cNvSpPr>
          <p:nvPr/>
        </p:nvSpPr>
        <p:spPr bwMode="auto">
          <a:xfrm>
            <a:off x="8653131" y="3366338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k</a:t>
            </a:r>
            <a:r>
              <a:rPr lang="en-US" sz="2400" baseline="-25000"/>
              <a:t>f</a:t>
            </a:r>
          </a:p>
        </p:txBody>
      </p:sp>
      <p:sp>
        <p:nvSpPr>
          <p:cNvPr id="18" name="Line 70"/>
          <p:cNvSpPr>
            <a:spLocks noChangeShapeType="1"/>
          </p:cNvSpPr>
          <p:nvPr/>
        </p:nvSpPr>
        <p:spPr bwMode="auto">
          <a:xfrm flipV="1">
            <a:off x="9448468" y="3097397"/>
            <a:ext cx="936625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Text Box 71"/>
          <p:cNvSpPr txBox="1">
            <a:spLocks noChangeArrowheads="1"/>
          </p:cNvSpPr>
          <p:nvPr/>
        </p:nvSpPr>
        <p:spPr bwMode="auto">
          <a:xfrm>
            <a:off x="9521493" y="3097396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Q</a:t>
            </a:r>
            <a:endParaRPr lang="en-US" sz="2400" baseline="-25000"/>
          </a:p>
        </p:txBody>
      </p:sp>
      <p:sp>
        <p:nvSpPr>
          <p:cNvPr id="20" name="Text Box 72"/>
          <p:cNvSpPr txBox="1">
            <a:spLocks noChangeArrowheads="1"/>
          </p:cNvSpPr>
          <p:nvPr/>
        </p:nvSpPr>
        <p:spPr bwMode="auto">
          <a:xfrm>
            <a:off x="7710165" y="2062336"/>
            <a:ext cx="315913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/>
              <a:t>Spredningstrekant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5942424" y="4718406"/>
            <a:ext cx="3386733" cy="1357322"/>
          </a:xfrm>
          <a:prstGeom prst="rect">
            <a:avLst/>
          </a:prstGeom>
          <a:solidFill>
            <a:srgbClr val="4F81BD">
              <a:alpha val="20000"/>
            </a:srgbClr>
          </a:solidFill>
          <a:ln>
            <a:solidFill>
              <a:srgbClr val="385D8A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74224" y="4812730"/>
                <a:ext cx="2556406" cy="5983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3600" b="1" i="1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da-DK" sz="3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a-DK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36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da-DK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a-DK" sz="36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a-DK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36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da-DK" sz="3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4224" y="4812730"/>
                <a:ext cx="2556406" cy="5983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145358" y="5488190"/>
                <a:ext cx="2765670" cy="5983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da-DK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da-DK" sz="3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a-DK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3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a-DK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a-DK" sz="36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a-DK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3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a-DK" sz="3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58" y="5488190"/>
                <a:ext cx="2765670" cy="5983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991FFB8-D568-3298-86E8-E39C757F2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8273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CE3B-4A5B-6448-05AC-A26377163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9595" cy="1325563"/>
          </a:xfrm>
        </p:spPr>
        <p:txBody>
          <a:bodyPr/>
          <a:lstStyle/>
          <a:p>
            <a:r>
              <a:rPr lang="da-DK" dirty="0"/>
              <a:t>Neutroners to vekselvirkninger med materialer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035A3-24BE-AEB6-8FC5-10CC9B4D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3471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da-DK" dirty="0"/>
              <a:t>Vekselvirkning med kerner </a:t>
            </a:r>
          </a:p>
          <a:p>
            <a:pPr marL="514350" indent="-514350">
              <a:buAutoNum type="arabicPeriod"/>
            </a:pPr>
            <a:r>
              <a:rPr lang="da-DK" dirty="0"/>
              <a:t>Vekselvirkning med elektroners magnetiske momenter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De to vekselvirkninger tillader eksperimentel bestemmelse af </a:t>
            </a:r>
          </a:p>
          <a:p>
            <a:endParaRPr lang="da-DK" dirty="0"/>
          </a:p>
          <a:p>
            <a:r>
              <a:rPr lang="da-DK" dirty="0"/>
              <a:t>Materialers atomare og magnetiske struktur</a:t>
            </a:r>
          </a:p>
          <a:p>
            <a:r>
              <a:rPr lang="da-DK" dirty="0"/>
              <a:t>Materialers atomare og magnetiske dynamik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 </a:t>
            </a:r>
          </a:p>
        </p:txBody>
      </p:sp>
      <p:pic>
        <p:nvPicPr>
          <p:cNvPr id="5" name="Picture 4" descr="A diagram of a person walking on a line&#10;&#10;AI-generated content may be incorrect.">
            <a:extLst>
              <a:ext uri="{FF2B5EF4-FFF2-40B4-BE49-F238E27FC236}">
                <a16:creationId xmlns:a16="http://schemas.microsoft.com/office/drawing/2014/main" id="{973EA154-E513-B75E-750B-65A6DD313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9" y="4692875"/>
            <a:ext cx="5204569" cy="1980000"/>
          </a:xfrm>
          <a:prstGeom prst="rect">
            <a:avLst/>
          </a:prstGeom>
        </p:spPr>
      </p:pic>
      <p:pic>
        <p:nvPicPr>
          <p:cNvPr id="7" name="Picture 6" descr="A diagram of a diagram of a person&#10;&#10;AI-generated content may be incorrect.">
            <a:extLst>
              <a:ext uri="{FF2B5EF4-FFF2-40B4-BE49-F238E27FC236}">
                <a16:creationId xmlns:a16="http://schemas.microsoft.com/office/drawing/2014/main" id="{1BF23C34-E602-6D32-625C-F28A3C291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23" y="4692875"/>
            <a:ext cx="520054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73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Nobelpris i Fysik (1994)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1633" y="2092472"/>
            <a:ext cx="15430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4269" y="2092473"/>
            <a:ext cx="15430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2559" y="4320015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/>
              <a:t>Clifford</a:t>
            </a:r>
            <a:r>
              <a:rPr lang="da-DK" b="1" dirty="0"/>
              <a:t> G. </a:t>
            </a:r>
            <a:r>
              <a:rPr lang="da-DK" b="1" dirty="0" err="1"/>
              <a:t>Shull</a:t>
            </a:r>
            <a:r>
              <a:rPr lang="da-DK" b="1" dirty="0"/>
              <a:t> (1915-2001), USA</a:t>
            </a:r>
            <a:endParaRPr lang="en-US" b="1" dirty="0"/>
          </a:p>
          <a:p>
            <a:r>
              <a:rPr lang="en-US" dirty="0"/>
              <a:t>"for </a:t>
            </a:r>
            <a:r>
              <a:rPr lang="en-US" dirty="0" err="1"/>
              <a:t>udviklingen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neutron </a:t>
            </a:r>
            <a:r>
              <a:rPr lang="en-US" dirty="0" err="1"/>
              <a:t>diffraktionsteknikker</a:t>
            </a:r>
            <a:r>
              <a:rPr lang="en-US" dirty="0"/>
              <a:t>"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0" y="4320015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Bertram N. </a:t>
            </a:r>
            <a:r>
              <a:rPr lang="da-DK" b="1" dirty="0" err="1"/>
              <a:t>Brockhouse</a:t>
            </a:r>
            <a:r>
              <a:rPr lang="da-DK" b="1" dirty="0"/>
              <a:t> (1918-2003), Canada</a:t>
            </a:r>
            <a:endParaRPr lang="en-US" b="1" dirty="0"/>
          </a:p>
          <a:p>
            <a:r>
              <a:rPr lang="en-US" dirty="0"/>
              <a:t>"for </a:t>
            </a:r>
            <a:r>
              <a:rPr lang="en-US" dirty="0" err="1"/>
              <a:t>udviklingen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neutron </a:t>
            </a:r>
            <a:r>
              <a:rPr lang="en-US" dirty="0" err="1"/>
              <a:t>spektroscopi</a:t>
            </a:r>
            <a:r>
              <a:rPr lang="en-US" dirty="0"/>
              <a:t>"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640" y="1462495"/>
            <a:ext cx="994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"for </a:t>
            </a:r>
            <a:r>
              <a:rPr lang="en-US" dirty="0" err="1"/>
              <a:t>pionerarbejde</a:t>
            </a:r>
            <a:r>
              <a:rPr lang="en-US" dirty="0"/>
              <a:t> med </a:t>
            </a:r>
            <a:r>
              <a:rPr lang="en-US" dirty="0" err="1"/>
              <a:t>udviklingen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neutronsprednings-teknikker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studiet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faste</a:t>
            </a:r>
            <a:r>
              <a:rPr lang="en-US" dirty="0"/>
              <a:t> </a:t>
            </a:r>
            <a:r>
              <a:rPr lang="en-US" dirty="0" err="1"/>
              <a:t>stoffer</a:t>
            </a:r>
            <a:r>
              <a:rPr lang="en-US" dirty="0"/>
              <a:t>"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7253" y="5739752"/>
            <a:ext cx="1119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/>
              <a:t>”Neutrons </a:t>
            </a:r>
            <a:r>
              <a:rPr lang="da-DK" sz="3600" dirty="0" err="1"/>
              <a:t>tell</a:t>
            </a:r>
            <a:r>
              <a:rPr lang="da-DK" sz="3600" dirty="0"/>
              <a:t> </a:t>
            </a:r>
            <a:r>
              <a:rPr lang="da-DK" sz="3600" dirty="0" err="1"/>
              <a:t>us</a:t>
            </a:r>
            <a:r>
              <a:rPr lang="da-DK" sz="3600" dirty="0"/>
              <a:t> </a:t>
            </a:r>
            <a:r>
              <a:rPr lang="da-DK" sz="3600" dirty="0" err="1"/>
              <a:t>where</a:t>
            </a:r>
            <a:r>
              <a:rPr lang="da-DK" sz="3600" dirty="0"/>
              <a:t> atoms </a:t>
            </a:r>
            <a:r>
              <a:rPr lang="da-DK" sz="3600" dirty="0" err="1"/>
              <a:t>are</a:t>
            </a:r>
            <a:r>
              <a:rPr lang="da-DK" sz="3600" dirty="0"/>
              <a:t> and </a:t>
            </a:r>
            <a:r>
              <a:rPr lang="da-DK" sz="3600" dirty="0" err="1"/>
              <a:t>what</a:t>
            </a:r>
            <a:r>
              <a:rPr lang="da-DK" sz="3600" dirty="0"/>
              <a:t> atoms do”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EFC6D7-1E65-A94C-1EA9-221A2067B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Elastisk</a:t>
            </a:r>
            <a:r>
              <a:rPr lang="en-US" dirty="0"/>
              <a:t> </a:t>
            </a:r>
            <a:r>
              <a:rPr lang="en-US" dirty="0" err="1"/>
              <a:t>spredning</a:t>
            </a:r>
            <a:r>
              <a:rPr lang="en-US" dirty="0"/>
              <a:t> (</a:t>
            </a:r>
            <a:r>
              <a:rPr lang="en-US" dirty="0" err="1"/>
              <a:t>diffraktion</a:t>
            </a:r>
            <a:r>
              <a:rPr lang="en-US" dirty="0"/>
              <a:t>)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313" y="1484314"/>
            <a:ext cx="19050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4054110" y="1484314"/>
            <a:ext cx="794637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i="1" dirty="0">
                <a:solidFill>
                  <a:srgbClr val="FF0000"/>
                </a:solidFill>
              </a:rPr>
              <a:t>“…</a:t>
            </a:r>
            <a:r>
              <a:rPr lang="en-US" sz="2400" i="1" dirty="0" err="1">
                <a:solidFill>
                  <a:srgbClr val="FF0000"/>
                </a:solidFill>
              </a:rPr>
              <a:t>hvor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atomer</a:t>
            </a:r>
            <a:r>
              <a:rPr lang="en-US" sz="2400" i="1" dirty="0">
                <a:solidFill>
                  <a:srgbClr val="FF0000"/>
                </a:solidFill>
              </a:rPr>
              <a:t> er…”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Krystalstrukturer</a:t>
            </a:r>
            <a:r>
              <a:rPr lang="en-US" dirty="0"/>
              <a:t>, </a:t>
            </a:r>
            <a:r>
              <a:rPr lang="en-US" dirty="0" err="1"/>
              <a:t>polymerer</a:t>
            </a:r>
            <a:r>
              <a:rPr lang="en-US" dirty="0"/>
              <a:t>, </a:t>
            </a:r>
            <a:r>
              <a:rPr lang="en-US" dirty="0" err="1"/>
              <a:t>biologiske</a:t>
            </a:r>
            <a:r>
              <a:rPr lang="en-US" dirty="0"/>
              <a:t> </a:t>
            </a:r>
            <a:r>
              <a:rPr lang="en-US" dirty="0" err="1"/>
              <a:t>systemer</a:t>
            </a:r>
            <a:r>
              <a:rPr lang="en-US" dirty="0"/>
              <a:t>, …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Magnetiske</a:t>
            </a:r>
            <a:r>
              <a:rPr lang="en-US" dirty="0"/>
              <a:t> </a:t>
            </a:r>
            <a:r>
              <a:rPr lang="en-US" dirty="0" err="1"/>
              <a:t>strukturer</a:t>
            </a:r>
            <a:r>
              <a:rPr lang="en-US" dirty="0"/>
              <a:t>, … 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/>
              <a:t> Som </a:t>
            </a:r>
            <a:r>
              <a:rPr lang="en-US" dirty="0" err="1"/>
              <a:t>funktion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 </a:t>
            </a:r>
            <a:r>
              <a:rPr lang="en-US" dirty="0" err="1"/>
              <a:t>tryk</a:t>
            </a:r>
            <a:r>
              <a:rPr lang="en-US" dirty="0"/>
              <a:t>, </a:t>
            </a:r>
            <a:r>
              <a:rPr lang="en-US" dirty="0" err="1"/>
              <a:t>elektrisk</a:t>
            </a:r>
            <a:r>
              <a:rPr lang="en-US" dirty="0"/>
              <a:t>/</a:t>
            </a:r>
            <a:r>
              <a:rPr lang="en-US" dirty="0" err="1"/>
              <a:t>magnetisk</a:t>
            </a:r>
            <a:r>
              <a:rPr lang="en-US" dirty="0"/>
              <a:t> felt, temperature, </a:t>
            </a:r>
            <a:r>
              <a:rPr lang="en-US" dirty="0" err="1"/>
              <a:t>fugtighed</a:t>
            </a:r>
            <a:r>
              <a:rPr lang="en-US" dirty="0"/>
              <a:t> </a:t>
            </a:r>
            <a:r>
              <a:rPr lang="en-US" dirty="0" err="1"/>
              <a:t>osv</a:t>
            </a:r>
            <a:r>
              <a:rPr lang="en-US" dirty="0"/>
              <a:t>.</a:t>
            </a: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4800601" y="3980409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/>
              <a:t>k</a:t>
            </a:r>
            <a:r>
              <a:rPr lang="en-US" sz="2400" baseline="-25000"/>
              <a:t>i</a:t>
            </a:r>
            <a:r>
              <a:rPr lang="en-US" sz="2400"/>
              <a:t>=k</a:t>
            </a:r>
            <a:r>
              <a:rPr lang="en-US" sz="2400" baseline="-25000"/>
              <a:t>f</a:t>
            </a:r>
          </a:p>
        </p:txBody>
      </p:sp>
      <p:sp>
        <p:nvSpPr>
          <p:cNvPr id="21531" name="Rectangle 27"/>
          <p:cNvSpPr>
            <a:spLocks noChangeArrowheads="1"/>
          </p:cNvSpPr>
          <p:nvPr/>
        </p:nvSpPr>
        <p:spPr bwMode="auto">
          <a:xfrm>
            <a:off x="4727575" y="3933056"/>
            <a:ext cx="2592388" cy="2160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34" name="Line 30"/>
          <p:cNvSpPr>
            <a:spLocks noChangeShapeType="1"/>
          </p:cNvSpPr>
          <p:nvPr/>
        </p:nvSpPr>
        <p:spPr bwMode="auto">
          <a:xfrm flipV="1">
            <a:off x="6745288" y="4510635"/>
            <a:ext cx="0" cy="936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6745289" y="4731297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Q</a:t>
            </a:r>
            <a:endParaRPr lang="en-US" sz="2400" baseline="-25000"/>
          </a:p>
        </p:txBody>
      </p:sp>
      <p:sp>
        <p:nvSpPr>
          <p:cNvPr id="21536" name="Line 32"/>
          <p:cNvSpPr>
            <a:spLocks noChangeShapeType="1"/>
          </p:cNvSpPr>
          <p:nvPr/>
        </p:nvSpPr>
        <p:spPr bwMode="auto">
          <a:xfrm flipH="1">
            <a:off x="5808664" y="4510634"/>
            <a:ext cx="936625" cy="4318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37" name="Line 33"/>
          <p:cNvSpPr>
            <a:spLocks noChangeShapeType="1"/>
          </p:cNvSpPr>
          <p:nvPr/>
        </p:nvSpPr>
        <p:spPr bwMode="auto">
          <a:xfrm flipH="1" flipV="1">
            <a:off x="5808664" y="4942434"/>
            <a:ext cx="936625" cy="503238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38" name="Text Box 34"/>
          <p:cNvSpPr txBox="1">
            <a:spLocks noChangeArrowheads="1"/>
          </p:cNvSpPr>
          <p:nvPr/>
        </p:nvSpPr>
        <p:spPr bwMode="auto">
          <a:xfrm>
            <a:off x="6026150" y="4223297"/>
            <a:ext cx="43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k</a:t>
            </a:r>
            <a:r>
              <a:rPr lang="en-US" sz="2400" baseline="-25000"/>
              <a:t>f</a:t>
            </a:r>
          </a:p>
        </p:txBody>
      </p:sp>
      <p:sp>
        <p:nvSpPr>
          <p:cNvPr id="21539" name="Text Box 35"/>
          <p:cNvSpPr txBox="1">
            <a:spLocks noChangeArrowheads="1"/>
          </p:cNvSpPr>
          <p:nvPr/>
        </p:nvSpPr>
        <p:spPr bwMode="auto">
          <a:xfrm>
            <a:off x="6024564" y="5132934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k</a:t>
            </a:r>
            <a:r>
              <a:rPr lang="en-US" sz="2400" baseline="-25000"/>
              <a:t>i</a:t>
            </a:r>
          </a:p>
        </p:txBody>
      </p:sp>
      <p:sp>
        <p:nvSpPr>
          <p:cNvPr id="21542" name="Text Box 38"/>
          <p:cNvSpPr txBox="1">
            <a:spLocks noChangeArrowheads="1"/>
          </p:cNvSpPr>
          <p:nvPr/>
        </p:nvSpPr>
        <p:spPr bwMode="auto">
          <a:xfrm>
            <a:off x="4800601" y="5564734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cs typeface="Arial" charset="0"/>
              </a:rPr>
              <a:t>ħ</a:t>
            </a:r>
            <a:r>
              <a:rPr lang="el-GR" sz="2400">
                <a:cs typeface="Arial" charset="0"/>
              </a:rPr>
              <a:t>ω</a:t>
            </a:r>
            <a:r>
              <a:rPr lang="en-US" sz="2400"/>
              <a:t>=0</a:t>
            </a:r>
            <a:endParaRPr lang="en-US" sz="2400" baseline="-250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A0EC42-C8B7-BA5B-0A17-84A03FB24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007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138589" y="1479740"/>
            <a:ext cx="794637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i="1" dirty="0">
                <a:solidFill>
                  <a:srgbClr val="FF0000"/>
                </a:solidFill>
              </a:rPr>
              <a:t>“…</a:t>
            </a:r>
            <a:r>
              <a:rPr lang="en-US" sz="2400" i="1" dirty="0" err="1">
                <a:solidFill>
                  <a:srgbClr val="FF0000"/>
                </a:solidFill>
              </a:rPr>
              <a:t>hvad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atomer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gør</a:t>
            </a:r>
            <a:r>
              <a:rPr lang="en-US" sz="2400" i="1" dirty="0">
                <a:solidFill>
                  <a:srgbClr val="FF0000"/>
                </a:solidFill>
              </a:rPr>
              <a:t>…”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Gittervibrationer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krystallinske</a:t>
            </a:r>
            <a:r>
              <a:rPr lang="en-US" dirty="0"/>
              <a:t> </a:t>
            </a:r>
            <a:r>
              <a:rPr lang="en-US" dirty="0" err="1"/>
              <a:t>materialer</a:t>
            </a:r>
            <a:endParaRPr lang="en-US" dirty="0"/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Magnetiske</a:t>
            </a:r>
            <a:r>
              <a:rPr lang="en-US" dirty="0"/>
              <a:t> </a:t>
            </a:r>
            <a:r>
              <a:rPr lang="en-US" dirty="0" err="1"/>
              <a:t>eksitationer</a:t>
            </a:r>
            <a:endParaRPr lang="en-US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Som </a:t>
            </a:r>
            <a:r>
              <a:rPr lang="en-US" dirty="0" err="1"/>
              <a:t>funktion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 </a:t>
            </a:r>
            <a:r>
              <a:rPr lang="en-US" dirty="0" err="1"/>
              <a:t>tryk</a:t>
            </a:r>
            <a:r>
              <a:rPr lang="en-US" dirty="0"/>
              <a:t>, </a:t>
            </a:r>
            <a:r>
              <a:rPr lang="en-US" dirty="0" err="1"/>
              <a:t>elektrisk</a:t>
            </a:r>
            <a:r>
              <a:rPr lang="en-US" dirty="0"/>
              <a:t>/</a:t>
            </a:r>
            <a:r>
              <a:rPr lang="en-US" dirty="0" err="1"/>
              <a:t>magnetisk</a:t>
            </a:r>
            <a:r>
              <a:rPr lang="en-US" dirty="0"/>
              <a:t> felt, temperature, </a:t>
            </a:r>
            <a:r>
              <a:rPr lang="en-US" dirty="0" err="1"/>
              <a:t>fugtighed</a:t>
            </a:r>
            <a:r>
              <a:rPr lang="en-US" dirty="0"/>
              <a:t> </a:t>
            </a:r>
            <a:r>
              <a:rPr lang="en-US" dirty="0" err="1"/>
              <a:t>osv</a:t>
            </a:r>
            <a:r>
              <a:rPr lang="en-US" dirty="0"/>
              <a:t>.</a:t>
            </a:r>
          </a:p>
          <a:p>
            <a:pPr algn="l">
              <a:spcBef>
                <a:spcPct val="50000"/>
              </a:spcBef>
            </a:pPr>
            <a:endParaRPr lang="en-US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Uelastisk</a:t>
            </a:r>
            <a:r>
              <a:rPr lang="en-US" dirty="0"/>
              <a:t> </a:t>
            </a:r>
            <a:r>
              <a:rPr lang="en-US" dirty="0" err="1"/>
              <a:t>spredning</a:t>
            </a:r>
            <a:r>
              <a:rPr lang="en-US" dirty="0"/>
              <a:t> (</a:t>
            </a:r>
            <a:r>
              <a:rPr lang="en-US" dirty="0" err="1"/>
              <a:t>spektroskopi</a:t>
            </a:r>
            <a:r>
              <a:rPr lang="en-US" dirty="0"/>
              <a:t>)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0725" y="1482726"/>
            <a:ext cx="19050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4" name="Line 6"/>
          <p:cNvSpPr>
            <a:spLocks noChangeShapeType="1"/>
          </p:cNvSpPr>
          <p:nvPr/>
        </p:nvSpPr>
        <p:spPr bwMode="auto">
          <a:xfrm flipV="1">
            <a:off x="5045093" y="4764932"/>
            <a:ext cx="0" cy="936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043505" y="4985593"/>
            <a:ext cx="43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Q</a:t>
            </a:r>
            <a:endParaRPr lang="en-US" sz="2400" baseline="-25000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H="1">
            <a:off x="4324369" y="4764932"/>
            <a:ext cx="720725" cy="12969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>
            <a:off x="4324369" y="5699968"/>
            <a:ext cx="720725" cy="36195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4324369" y="4957018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k</a:t>
            </a:r>
            <a:r>
              <a:rPr lang="en-US" sz="2400" baseline="-25000"/>
              <a:t>f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4611705" y="5846018"/>
            <a:ext cx="43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k</a:t>
            </a:r>
            <a:r>
              <a:rPr lang="en-US" sz="2400" baseline="-25000"/>
              <a:t>i</a:t>
            </a: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V="1">
            <a:off x="2451118" y="4790332"/>
            <a:ext cx="0" cy="936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525730" y="4934793"/>
            <a:ext cx="43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Q</a:t>
            </a:r>
            <a:endParaRPr lang="en-US" sz="2400" baseline="-25000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H="1">
            <a:off x="1444644" y="4790332"/>
            <a:ext cx="1006475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1444644" y="4791918"/>
            <a:ext cx="1006475" cy="93345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1803419" y="4333131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k</a:t>
            </a:r>
            <a:r>
              <a:rPr lang="en-US" sz="2400" baseline="-25000"/>
              <a:t>f</a:t>
            </a: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1660544" y="5150693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k</a:t>
            </a:r>
            <a:r>
              <a:rPr lang="en-US" sz="2400" baseline="-25000"/>
              <a:t>i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3171844" y="4215656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/>
              <a:t>k</a:t>
            </a:r>
            <a:r>
              <a:rPr lang="en-US" sz="2400" baseline="-25000"/>
              <a:t>i</a:t>
            </a:r>
            <a:r>
              <a:rPr lang="en-US" sz="2400"/>
              <a:t>&lt;k</a:t>
            </a:r>
            <a:r>
              <a:rPr lang="en-US" sz="2400" baseline="-25000"/>
              <a:t>f</a:t>
            </a:r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508018" y="4142632"/>
            <a:ext cx="5256212" cy="21605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>
            <a:off x="3100405" y="4142632"/>
            <a:ext cx="0" cy="2160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579456" y="4215656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/>
              <a:t>k</a:t>
            </a:r>
            <a:r>
              <a:rPr lang="en-US" sz="2400" baseline="-25000"/>
              <a:t>i</a:t>
            </a:r>
            <a:r>
              <a:rPr lang="en-US" sz="2400"/>
              <a:t>&gt;k</a:t>
            </a:r>
            <a:r>
              <a:rPr lang="en-US" sz="2400" baseline="-25000"/>
              <a:t>f</a:t>
            </a:r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579456" y="5774581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cs typeface="Arial" charset="0"/>
              </a:rPr>
              <a:t>ħ</a:t>
            </a:r>
            <a:r>
              <a:rPr lang="el-GR" sz="2400">
                <a:cs typeface="Arial" charset="0"/>
              </a:rPr>
              <a:t>ω</a:t>
            </a:r>
            <a:r>
              <a:rPr lang="en-US" sz="2400"/>
              <a:t>&gt;0</a:t>
            </a:r>
            <a:endParaRPr lang="en-US" sz="2400" baseline="-25000"/>
          </a:p>
        </p:txBody>
      </p:sp>
      <p:sp>
        <p:nvSpPr>
          <p:cNvPr id="22560" name="Text Box 32"/>
          <p:cNvSpPr txBox="1">
            <a:spLocks noChangeArrowheads="1"/>
          </p:cNvSpPr>
          <p:nvPr/>
        </p:nvSpPr>
        <p:spPr bwMode="auto">
          <a:xfrm>
            <a:off x="3171844" y="5774581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cs typeface="Arial" charset="0"/>
              </a:rPr>
              <a:t>ħ</a:t>
            </a:r>
            <a:r>
              <a:rPr lang="el-GR" sz="2400">
                <a:cs typeface="Arial" charset="0"/>
              </a:rPr>
              <a:t>ω</a:t>
            </a:r>
            <a:r>
              <a:rPr lang="en-US" sz="2400"/>
              <a:t>&lt;0</a:t>
            </a:r>
            <a:endParaRPr lang="en-US" sz="2400" baseline="-25000"/>
          </a:p>
        </p:txBody>
      </p:sp>
      <p:sp>
        <p:nvSpPr>
          <p:cNvPr id="22571" name="Text Box 43"/>
          <p:cNvSpPr txBox="1">
            <a:spLocks noChangeArrowheads="1"/>
          </p:cNvSpPr>
          <p:nvPr/>
        </p:nvSpPr>
        <p:spPr bwMode="auto">
          <a:xfrm>
            <a:off x="8401051" y="2349501"/>
            <a:ext cx="14398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" name="Picture 3" descr="A table of mathematical equations&#10;&#10;AI-generated content may be incorrect.">
            <a:extLst>
              <a:ext uri="{FF2B5EF4-FFF2-40B4-BE49-F238E27FC236}">
                <a16:creationId xmlns:a16="http://schemas.microsoft.com/office/drawing/2014/main" id="{B52BA7DB-0822-5075-2802-EAEDD5BE6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4"/>
          <a:stretch/>
        </p:blipFill>
        <p:spPr>
          <a:xfrm>
            <a:off x="6571456" y="3740709"/>
            <a:ext cx="3960000" cy="2690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19D768-7E1C-CDDE-58B6-3FC09CB3F8FD}"/>
              </a:ext>
            </a:extLst>
          </p:cNvPr>
          <p:cNvSpPr/>
          <p:nvPr/>
        </p:nvSpPr>
        <p:spPr>
          <a:xfrm>
            <a:off x="6305896" y="3853109"/>
            <a:ext cx="3382471" cy="275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E4368E-85A9-CFC8-6134-66DEEBE86567}"/>
              </a:ext>
            </a:extLst>
          </p:cNvPr>
          <p:cNvSpPr/>
          <p:nvPr/>
        </p:nvSpPr>
        <p:spPr>
          <a:xfrm>
            <a:off x="6305896" y="4589481"/>
            <a:ext cx="3382471" cy="275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F20D14-C616-0CAF-B065-88C904BBBFD2}"/>
              </a:ext>
            </a:extLst>
          </p:cNvPr>
          <p:cNvSpPr/>
          <p:nvPr/>
        </p:nvSpPr>
        <p:spPr>
          <a:xfrm>
            <a:off x="6305896" y="5269209"/>
            <a:ext cx="3382471" cy="275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77BDEF-4B92-35B2-25D2-FD0DC64FD508}"/>
              </a:ext>
            </a:extLst>
          </p:cNvPr>
          <p:cNvSpPr/>
          <p:nvPr/>
        </p:nvSpPr>
        <p:spPr>
          <a:xfrm>
            <a:off x="6305896" y="6005581"/>
            <a:ext cx="3382471" cy="275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4A0132B-27A7-F10D-4EED-C6F83052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6784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DC4EBD-5506-5FDD-ADCF-5BFEEC469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4400" dirty="0"/>
              <a:t>Fem gode grunde til at bruge neutroner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487AFD-2B26-1CF8-7F0E-C19724F77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3479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A4496C-65D3-48E5-6426-3065D7BC3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Røntgen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31C382E-393F-B688-BA81-CA569AB326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4094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 </a:t>
            </a:r>
            <a:r>
              <a:rPr lang="en-US" dirty="0" err="1"/>
              <a:t>gode</a:t>
            </a:r>
            <a:r>
              <a:rPr lang="en-US" dirty="0"/>
              <a:t> </a:t>
            </a:r>
            <a:r>
              <a:rPr lang="en-US" dirty="0" err="1"/>
              <a:t>grunde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bruge</a:t>
            </a:r>
            <a:r>
              <a:rPr lang="en-US" dirty="0"/>
              <a:t> </a:t>
            </a:r>
            <a:r>
              <a:rPr lang="en-US" dirty="0" err="1"/>
              <a:t>neutroner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err="1"/>
              <a:t>Bølgelængder</a:t>
            </a:r>
            <a:r>
              <a:rPr lang="en-US" b="1" dirty="0"/>
              <a:t> </a:t>
            </a:r>
            <a:r>
              <a:rPr lang="en-US" b="1" dirty="0" err="1"/>
              <a:t>og</a:t>
            </a:r>
            <a:r>
              <a:rPr lang="en-US" b="1" dirty="0"/>
              <a:t> </a:t>
            </a:r>
            <a:r>
              <a:rPr lang="en-US" b="1" dirty="0" err="1"/>
              <a:t>energier</a:t>
            </a:r>
            <a:endParaRPr lang="en-US" b="1" dirty="0"/>
          </a:p>
          <a:p>
            <a:pPr marL="0" indent="0">
              <a:buNone/>
            </a:pPr>
            <a:r>
              <a:rPr lang="en-US" dirty="0" err="1"/>
              <a:t>Sammenlignelige</a:t>
            </a:r>
            <a:r>
              <a:rPr lang="en-US" dirty="0"/>
              <a:t> med </a:t>
            </a:r>
            <a:r>
              <a:rPr lang="en-US" dirty="0" err="1"/>
              <a:t>typiske</a:t>
            </a:r>
            <a:r>
              <a:rPr lang="en-US" dirty="0"/>
              <a:t> </a:t>
            </a:r>
            <a:r>
              <a:rPr lang="en-US" dirty="0" err="1"/>
              <a:t>gitterafstande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eksitations-energier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materialer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Vi </a:t>
            </a:r>
            <a:r>
              <a:rPr lang="en-US" dirty="0" err="1">
                <a:sym typeface="Wingdings" panose="05000000000000000000" pitchFamily="2" charset="2"/>
              </a:rPr>
              <a:t>kan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få</a:t>
            </a:r>
            <a:r>
              <a:rPr lang="en-US" dirty="0">
                <a:sym typeface="Wingdings" panose="05000000000000000000" pitchFamily="2" charset="2"/>
              </a:rPr>
              <a:t> i</a:t>
            </a:r>
            <a:r>
              <a:rPr lang="en-US" dirty="0"/>
              <a:t>nformation om </a:t>
            </a:r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dynamik</a:t>
            </a:r>
            <a:endParaRPr lang="en-US" dirty="0"/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429000"/>
            <a:ext cx="2331319" cy="32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://www.mpie.de/uploads/pics/Phonons_PBE-LDA-Exp_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879" y="4509000"/>
            <a:ext cx="5943302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matdl.org/repository/eserv/matdl:829/web_wiki2fez24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409" y="4736963"/>
            <a:ext cx="140070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99FDD6-DF25-2EFF-7861-19F619818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728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 </a:t>
            </a:r>
            <a:r>
              <a:rPr lang="en-US" dirty="0" err="1"/>
              <a:t>gode</a:t>
            </a:r>
            <a:r>
              <a:rPr lang="en-US" dirty="0"/>
              <a:t> </a:t>
            </a:r>
            <a:r>
              <a:rPr lang="en-US" dirty="0" err="1"/>
              <a:t>grunde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bruge</a:t>
            </a:r>
            <a:r>
              <a:rPr lang="en-US" dirty="0"/>
              <a:t> </a:t>
            </a:r>
            <a:r>
              <a:rPr lang="en-US" dirty="0" err="1"/>
              <a:t>neutroner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b="1" dirty="0" err="1"/>
              <a:t>Følsomhed</a:t>
            </a:r>
            <a:r>
              <a:rPr lang="en-US" b="1" dirty="0"/>
              <a:t> over for </a:t>
            </a:r>
            <a:r>
              <a:rPr lang="en-US" b="1" dirty="0" err="1"/>
              <a:t>isotoper</a:t>
            </a:r>
            <a:r>
              <a:rPr lang="en-US" b="1" dirty="0"/>
              <a:t> </a:t>
            </a:r>
            <a:r>
              <a:rPr lang="en-US" b="1" dirty="0" err="1"/>
              <a:t>og</a:t>
            </a:r>
            <a:r>
              <a:rPr lang="en-US" b="1" dirty="0"/>
              <a:t> </a:t>
            </a:r>
            <a:r>
              <a:rPr lang="en-US" b="1" dirty="0" err="1"/>
              <a:t>lette</a:t>
            </a:r>
            <a:r>
              <a:rPr lang="en-US" b="1" dirty="0"/>
              <a:t> </a:t>
            </a:r>
            <a:r>
              <a:rPr lang="en-US" b="1" dirty="0" err="1"/>
              <a:t>grundstoffer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Tillader</a:t>
            </a:r>
            <a:r>
              <a:rPr lang="en-US" dirty="0"/>
              <a:t> at </a:t>
            </a:r>
            <a:r>
              <a:rPr lang="en-US" dirty="0" err="1"/>
              <a:t>finde</a:t>
            </a:r>
            <a:r>
              <a:rPr lang="en-US" dirty="0"/>
              <a:t> positioner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lette</a:t>
            </a:r>
            <a:r>
              <a:rPr lang="en-US" dirty="0"/>
              <a:t> </a:t>
            </a:r>
            <a:r>
              <a:rPr lang="en-US" dirty="0" err="1"/>
              <a:t>grundstoffer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at </a:t>
            </a:r>
            <a:r>
              <a:rPr lang="en-US" dirty="0" err="1"/>
              <a:t>skelne</a:t>
            </a:r>
            <a:r>
              <a:rPr lang="en-US" dirty="0"/>
              <a:t> </a:t>
            </a:r>
            <a:r>
              <a:rPr lang="en-US" dirty="0" err="1"/>
              <a:t>imellem</a:t>
            </a:r>
            <a:r>
              <a:rPr lang="en-US" dirty="0"/>
              <a:t> </a:t>
            </a:r>
            <a:r>
              <a:rPr lang="en-US" dirty="0" err="1"/>
              <a:t>nabo-grundstoffer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 err="1"/>
              <a:t>Kontrast</a:t>
            </a:r>
            <a:r>
              <a:rPr lang="en-US" dirty="0"/>
              <a:t>-variation </a:t>
            </a:r>
            <a:r>
              <a:rPr lang="en-US" dirty="0" err="1"/>
              <a:t>i</a:t>
            </a:r>
            <a:r>
              <a:rPr lang="en-US" dirty="0"/>
              <a:t> studier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bløde</a:t>
            </a:r>
            <a:r>
              <a:rPr lang="en-US" dirty="0"/>
              <a:t> </a:t>
            </a:r>
            <a:r>
              <a:rPr lang="en-US" dirty="0" err="1"/>
              <a:t>materialer</a:t>
            </a:r>
            <a:r>
              <a:rPr lang="en-US" dirty="0"/>
              <a:t>, </a:t>
            </a:r>
            <a:r>
              <a:rPr lang="en-US" dirty="0" err="1"/>
              <a:t>f.eks</a:t>
            </a:r>
            <a:r>
              <a:rPr lang="en-US" dirty="0"/>
              <a:t>. </a:t>
            </a:r>
            <a:r>
              <a:rPr lang="en-US" dirty="0" err="1"/>
              <a:t>proteiner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/>
          <a:srcRect l="11159" t="4989" r="17700" b="7511"/>
          <a:stretch/>
        </p:blipFill>
        <p:spPr bwMode="auto">
          <a:xfrm>
            <a:off x="6658230" y="3704950"/>
            <a:ext cx="3348905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www.ati.ac.at/fileadmin/images/content/research_areas/neqp/nert/fi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728875"/>
            <a:ext cx="5347474" cy="1764000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C7B550C-8598-A920-9C61-DFBE991A4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3616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 </a:t>
            </a:r>
            <a:r>
              <a:rPr lang="en-US" dirty="0" err="1"/>
              <a:t>gode</a:t>
            </a:r>
            <a:r>
              <a:rPr lang="en-US" dirty="0"/>
              <a:t> </a:t>
            </a:r>
            <a:r>
              <a:rPr lang="en-US" dirty="0" err="1"/>
              <a:t>grunde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bruge</a:t>
            </a:r>
            <a:r>
              <a:rPr lang="en-US" dirty="0"/>
              <a:t> </a:t>
            </a:r>
            <a:r>
              <a:rPr lang="en-US" dirty="0" err="1"/>
              <a:t>neutroner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b="1" dirty="0" err="1"/>
              <a:t>Gennemtrængnings-evne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Neutronens</a:t>
            </a:r>
            <a:r>
              <a:rPr lang="en-US" dirty="0"/>
              <a:t> </a:t>
            </a:r>
            <a:r>
              <a:rPr lang="en-US" dirty="0" err="1"/>
              <a:t>elektrisk</a:t>
            </a:r>
            <a:r>
              <a:rPr lang="en-US" dirty="0"/>
              <a:t> </a:t>
            </a:r>
            <a:r>
              <a:rPr lang="en-US" dirty="0" err="1"/>
              <a:t>neutralitet</a:t>
            </a:r>
            <a:r>
              <a:rPr lang="en-US" dirty="0"/>
              <a:t> </a:t>
            </a:r>
            <a:r>
              <a:rPr lang="en-US" dirty="0" err="1"/>
              <a:t>tillader</a:t>
            </a:r>
            <a:r>
              <a:rPr lang="en-US" dirty="0"/>
              <a:t> at </a:t>
            </a:r>
            <a:r>
              <a:rPr lang="en-US" dirty="0" err="1"/>
              <a:t>undersøge</a:t>
            </a:r>
            <a:r>
              <a:rPr lang="en-US" dirty="0"/>
              <a:t> </a:t>
            </a:r>
            <a:r>
              <a:rPr lang="en-US" dirty="0" err="1"/>
              <a:t>materialers</a:t>
            </a:r>
            <a:r>
              <a:rPr lang="en-US" dirty="0"/>
              <a:t> </a:t>
            </a:r>
            <a:r>
              <a:rPr lang="en-US" dirty="0" err="1"/>
              <a:t>indre</a:t>
            </a:r>
            <a:r>
              <a:rPr lang="en-US" dirty="0"/>
              <a:t> (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strukturer</a:t>
            </a:r>
            <a:r>
              <a:rPr lang="en-US" dirty="0"/>
              <a:t> </a:t>
            </a:r>
            <a:r>
              <a:rPr lang="en-US" dirty="0" err="1"/>
              <a:t>nær</a:t>
            </a:r>
            <a:r>
              <a:rPr lang="en-US" dirty="0"/>
              <a:t> </a:t>
            </a:r>
            <a:r>
              <a:rPr lang="en-US" dirty="0" err="1"/>
              <a:t>overfladen</a:t>
            </a:r>
            <a:r>
              <a:rPr lang="en-US" dirty="0"/>
              <a:t>) </a:t>
            </a:r>
          </a:p>
          <a:p>
            <a:pPr marL="0" indent="0">
              <a:buNone/>
            </a:pPr>
            <a:r>
              <a:rPr lang="en-US" dirty="0" err="1"/>
              <a:t>Tillader</a:t>
            </a:r>
            <a:r>
              <a:rPr lang="en-US" dirty="0"/>
              <a:t> </a:t>
            </a:r>
            <a:r>
              <a:rPr lang="en-US" dirty="0" err="1"/>
              <a:t>forsøg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høje</a:t>
            </a:r>
            <a:r>
              <a:rPr lang="en-US" dirty="0"/>
              <a:t> </a:t>
            </a:r>
            <a:r>
              <a:rPr lang="en-US" dirty="0" err="1"/>
              <a:t>magnetfelter</a:t>
            </a:r>
            <a:r>
              <a:rPr lang="en-US" dirty="0"/>
              <a:t>/</a:t>
            </a:r>
            <a:r>
              <a:rPr lang="en-US" dirty="0" err="1"/>
              <a:t>tryk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ekstreme</a:t>
            </a:r>
            <a:r>
              <a:rPr lang="en-US" dirty="0"/>
              <a:t> </a:t>
            </a:r>
            <a:r>
              <a:rPr lang="en-US" dirty="0" err="1"/>
              <a:t>temperaturer</a:t>
            </a:r>
            <a:endParaRPr lang="en-US" b="1" dirty="0"/>
          </a:p>
        </p:txBody>
      </p:sp>
      <p:pic>
        <p:nvPicPr>
          <p:cNvPr id="6" name="Picture 143" descr="in14-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8890" y="3889534"/>
            <a:ext cx="1966446" cy="2520000"/>
          </a:xfrm>
          <a:prstGeom prst="rect">
            <a:avLst/>
          </a:prstGeom>
          <a:noFill/>
        </p:spPr>
      </p:pic>
      <p:pic>
        <p:nvPicPr>
          <p:cNvPr id="4102" name="Picture 6" descr="http://4.bp.blogspot.com/-E80nejA87-k/UXWmbxrX0hI/AAAAAAAAFL4/Ay1pJFUA93U/s1600/silni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1" y="3859272"/>
            <a:ext cx="4344529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46919" y="6176963"/>
            <a:ext cx="329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Imaging billed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motorblok</a:t>
            </a:r>
            <a:endParaRPr lang="en-US" dirty="0"/>
          </a:p>
          <a:p>
            <a:r>
              <a:rPr lang="en-US" dirty="0"/>
              <a:t>www.psi.ch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1354" y="6419694"/>
            <a:ext cx="313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15T magnet </a:t>
            </a:r>
            <a:r>
              <a:rPr lang="en-US" dirty="0" err="1"/>
              <a:t>ved</a:t>
            </a:r>
            <a:r>
              <a:rPr lang="en-US" dirty="0"/>
              <a:t> ILL Grenoble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E7A972-0831-AA49-5F55-B09A90ACB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6074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 </a:t>
            </a:r>
            <a:r>
              <a:rPr lang="en-US" dirty="0" err="1"/>
              <a:t>gode</a:t>
            </a:r>
            <a:r>
              <a:rPr lang="en-US" dirty="0"/>
              <a:t> </a:t>
            </a:r>
            <a:r>
              <a:rPr lang="en-US" dirty="0" err="1"/>
              <a:t>grunde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bruge</a:t>
            </a:r>
            <a:r>
              <a:rPr lang="en-US" dirty="0"/>
              <a:t> </a:t>
            </a:r>
            <a:r>
              <a:rPr lang="en-US" dirty="0" err="1"/>
              <a:t>neutroner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b="1" dirty="0" err="1"/>
              <a:t>Magnetisme</a:t>
            </a: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dirty="0" err="1"/>
              <a:t>Neutronens</a:t>
            </a:r>
            <a:r>
              <a:rPr lang="en-US" dirty="0"/>
              <a:t> </a:t>
            </a:r>
            <a:r>
              <a:rPr lang="en-US" dirty="0" err="1"/>
              <a:t>magnetiske</a:t>
            </a:r>
            <a:r>
              <a:rPr lang="en-US" dirty="0"/>
              <a:t> moment </a:t>
            </a:r>
            <a:r>
              <a:rPr lang="en-US" dirty="0" err="1"/>
              <a:t>vekselvirker</a:t>
            </a:r>
            <a:r>
              <a:rPr lang="en-US" dirty="0"/>
              <a:t> med </a:t>
            </a:r>
            <a:r>
              <a:rPr lang="en-US" dirty="0" err="1"/>
              <a:t>felter</a:t>
            </a:r>
            <a:r>
              <a:rPr lang="en-US" dirty="0"/>
              <a:t> </a:t>
            </a:r>
            <a:r>
              <a:rPr lang="en-US" dirty="0" err="1"/>
              <a:t>genereret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elektroner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prøven</a:t>
            </a:r>
            <a:r>
              <a:rPr lang="en-US" dirty="0"/>
              <a:t>. Dette </a:t>
            </a:r>
            <a:r>
              <a:rPr lang="en-US" dirty="0" err="1"/>
              <a:t>tillader</a:t>
            </a:r>
            <a:r>
              <a:rPr lang="en-US" dirty="0"/>
              <a:t> </a:t>
            </a:r>
            <a:r>
              <a:rPr lang="en-US" dirty="0" err="1"/>
              <a:t>detaljerede</a:t>
            </a:r>
            <a:r>
              <a:rPr lang="en-US" dirty="0"/>
              <a:t> studier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magnetisk</a:t>
            </a:r>
            <a:r>
              <a:rPr lang="en-US" dirty="0"/>
              <a:t> </a:t>
            </a:r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dynamik</a:t>
            </a:r>
            <a:endParaRPr lang="en-US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8" y="3717032"/>
            <a:ext cx="3378956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uso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682" y="3609286"/>
            <a:ext cx="3858726" cy="313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C1DD92B-0006-68B3-0EDB-8EA86FCF5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7494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 </a:t>
            </a:r>
            <a:r>
              <a:rPr lang="en-US" dirty="0" err="1"/>
              <a:t>gode</a:t>
            </a:r>
            <a:r>
              <a:rPr lang="en-US" dirty="0"/>
              <a:t> </a:t>
            </a:r>
            <a:r>
              <a:rPr lang="en-US" dirty="0" err="1"/>
              <a:t>grunde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bruge</a:t>
            </a:r>
            <a:r>
              <a:rPr lang="en-US" dirty="0"/>
              <a:t> </a:t>
            </a:r>
            <a:r>
              <a:rPr lang="en-US" dirty="0" err="1"/>
              <a:t>neutroner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b="1" dirty="0" err="1"/>
              <a:t>Kvantitative</a:t>
            </a:r>
            <a:r>
              <a:rPr lang="en-US" b="1" dirty="0"/>
              <a:t> </a:t>
            </a:r>
            <a:r>
              <a:rPr lang="en-US" b="1" dirty="0" err="1"/>
              <a:t>eksperimenter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Vekselvirkningerne</a:t>
            </a:r>
            <a:r>
              <a:rPr lang="en-US" dirty="0"/>
              <a:t> er </a:t>
            </a:r>
            <a:r>
              <a:rPr lang="en-US" dirty="0" err="1"/>
              <a:t>svage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velkendte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Teorien</a:t>
            </a:r>
            <a:r>
              <a:rPr lang="en-US" dirty="0"/>
              <a:t> for </a:t>
            </a:r>
            <a:r>
              <a:rPr lang="en-US" dirty="0" err="1"/>
              <a:t>neutronspredning</a:t>
            </a:r>
            <a:r>
              <a:rPr lang="en-US" dirty="0"/>
              <a:t> er </a:t>
            </a:r>
            <a:r>
              <a:rPr lang="en-US" dirty="0" err="1"/>
              <a:t>derfor</a:t>
            </a:r>
            <a:r>
              <a:rPr lang="en-US" dirty="0"/>
              <a:t> </a:t>
            </a:r>
            <a:r>
              <a:rPr lang="en-US" dirty="0" err="1"/>
              <a:t>relativt</a:t>
            </a:r>
            <a:r>
              <a:rPr lang="en-US" dirty="0"/>
              <a:t> </a:t>
            </a:r>
            <a:r>
              <a:rPr lang="en-US" dirty="0" err="1"/>
              <a:t>simpel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978276" y="3640159"/>
                <a:ext cx="5062796" cy="1164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a-DK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a-DK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da-DK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da-DK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a-DK" sz="28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a-DK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da-DK" sz="2800" i="1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a-DK" sz="2800" b="1" i="1"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a-DK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a-DK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a-DK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8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da-DK" sz="28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a-DK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a-DK" sz="2800" b="1" i="1">
                                          <a:latin typeface="Cambria Math" panose="02040503050406030204" pitchFamily="18" charset="0"/>
                                        </a:rPr>
                                        <m:t>𝑸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da-DK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a-DK" sz="28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a-DK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a-DK" sz="2800" b="1" i="1"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da-DK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a-DK" sz="2800" b="1" i="1">
                              <a:latin typeface="Cambria Math" panose="02040503050406030204" pitchFamily="18" charset="0"/>
                            </a:rPr>
                            <m:t>𝑮</m:t>
                          </m:r>
                          <m:r>
                            <a:rPr lang="da-DK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276" y="3640159"/>
                <a:ext cx="5062796" cy="11649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85912" y="5228946"/>
                <a:ext cx="6737357" cy="12162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a-DK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a-DK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da-DK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da-DK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a-DK" sz="28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a-DK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da-DK" sz="2800" i="1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da-DK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a-DK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800" b="1" i="1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da-DK" sz="28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da-DK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a-DK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a-DK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da-DK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a-DK" sz="2800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</m:acc>
                                      <m:r>
                                        <a:rPr lang="da-DK" sz="2800" i="1"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a:rPr lang="da-DK" sz="28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da-DK" sz="28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a-DK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a-DK" sz="2800" b="1" i="1">
                                          <a:latin typeface="Cambria Math" panose="02040503050406030204" pitchFamily="18" charset="0"/>
                                        </a:rPr>
                                        <m:t>𝑸</m:t>
                                      </m:r>
                                    </m:e>
                                  </m:d>
                                  <m:r>
                                    <a:rPr lang="da-DK" sz="2800" i="1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da-DK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a-DK" sz="2800" b="1" i="1">
                                          <a:latin typeface="Cambria Math" panose="02040503050406030204" pitchFamily="18" charset="0"/>
                                        </a:rPr>
                                        <m:t>𝑸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a-DK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a-DK" sz="28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a-DK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a-DK" sz="2800" b="1" i="1"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da-DK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a-DK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800" b="1" i="1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da-DK" sz="28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da-DK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912" y="5228946"/>
                <a:ext cx="6737357" cy="12162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781617" y="3558221"/>
            <a:ext cx="6927272" cy="131156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781618" y="5181311"/>
            <a:ext cx="6927272" cy="131156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C8CD881-3CF4-0645-B48F-1C216CC09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1306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4667C-A9DE-CBE3-3163-CFD759D70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F3576B-C059-DF23-6ECE-08A188D80A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4400" dirty="0"/>
              <a:t>Eksempler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67D28D-8DCC-C541-8CCF-E536444A4E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7238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A81A-A21D-BD4A-B510-CE6A341A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 1</a:t>
            </a:r>
            <a:br>
              <a:rPr lang="da-DK" dirty="0"/>
            </a:br>
            <a:r>
              <a:rPr lang="da-DK" dirty="0"/>
              <a:t>Laue diffraktion med neutroner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04B83-3396-67BA-DABE-90FCC6AE7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8" y="2013116"/>
            <a:ext cx="4576083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C2E4A5-432A-7F36-FD79-5A5ACB234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471" y="2013116"/>
            <a:ext cx="4150451" cy="36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7061A6-4151-66AF-6C8C-87204FBAB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429" y="2013116"/>
            <a:ext cx="3101234" cy="37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916532-6F64-5446-68C1-FA9C6E47E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1081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A4FD-5384-2ACE-103D-7C3D326CB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Pulver-diffraktion anno 1948-49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EE0494-AB18-AF64-9672-FFCB2D287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406" y="466718"/>
            <a:ext cx="3658111" cy="6134956"/>
          </a:xfrm>
          <a:prstGeom prst="rect">
            <a:avLst/>
          </a:prstGeom>
        </p:spPr>
      </p:pic>
      <p:pic>
        <p:nvPicPr>
          <p:cNvPr id="46" name="Picture 4" descr="http://neutrons.ornl.gov/research/highlights/earlyneutrondiffraction/wollan-sh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4" y="2015450"/>
            <a:ext cx="5241826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2729" y="6214731"/>
            <a:ext cx="311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Wollan</a:t>
            </a:r>
            <a:r>
              <a:rPr lang="en-US" dirty="0"/>
              <a:t> &amp; Shull (1949)</a:t>
            </a:r>
          </a:p>
        </p:txBody>
      </p:sp>
    </p:spTree>
    <p:extLst>
      <p:ext uri="{BB962C8B-B14F-4D97-AF65-F5344CB8AC3E}">
        <p14:creationId xmlns:p14="http://schemas.microsoft.com/office/powerpoint/2010/main" val="608459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D1141-EFED-1597-76C1-D5CC8FDB8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Pulver-diffraktion anno 2025</a:t>
            </a:r>
          </a:p>
        </p:txBody>
      </p:sp>
      <p:pic>
        <p:nvPicPr>
          <p:cNvPr id="3" name="D2B-how-1">
            <a:hlinkClick r:id="" action="ppaction://media"/>
            <a:extLst>
              <a:ext uri="{FF2B5EF4-FFF2-40B4-BE49-F238E27FC236}">
                <a16:creationId xmlns:a16="http://schemas.microsoft.com/office/drawing/2014/main" id="{9DF6C89C-8263-B01D-EA5C-D49EEAE56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9590" y="2068984"/>
            <a:ext cx="5568000" cy="417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F4D3E-2255-6E2E-AFC4-8A8E5F173493}"/>
              </a:ext>
            </a:extLst>
          </p:cNvPr>
          <p:cNvSpPr txBox="1"/>
          <p:nvPr/>
        </p:nvSpPr>
        <p:spPr>
          <a:xfrm>
            <a:off x="750535" y="6425593"/>
            <a:ext cx="11856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5"/>
              </a:rPr>
              <a:t>https://www.ill.eu/for-ill-users/instruments/instruments-list/d1b/description/instrument-layout</a:t>
            </a:r>
            <a:endParaRPr lang="da-DK" dirty="0"/>
          </a:p>
          <a:p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0F8A4-25F9-9A7C-A114-AB85370D4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35" y="2712189"/>
            <a:ext cx="4864866" cy="3240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2B04937-E9FC-493E-17EA-5901BE2A3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85AFF9-9B16-8D5B-3193-0DC03C5F64D6}"/>
              </a:ext>
            </a:extLst>
          </p:cNvPr>
          <p:cNvCxnSpPr>
            <a:cxnSpLocks/>
          </p:cNvCxnSpPr>
          <p:nvPr/>
        </p:nvCxnSpPr>
        <p:spPr>
          <a:xfrm flipH="1">
            <a:off x="7284464" y="2265271"/>
            <a:ext cx="399569" cy="5317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F6A984-4361-9F70-11F8-C2598019F8D6}"/>
              </a:ext>
            </a:extLst>
          </p:cNvPr>
          <p:cNvSpPr txBox="1"/>
          <p:nvPr/>
        </p:nvSpPr>
        <p:spPr>
          <a:xfrm>
            <a:off x="7684033" y="1341941"/>
            <a:ext cx="4280005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Kendt (</a:t>
            </a:r>
            <a:r>
              <a:rPr lang="da-DK" dirty="0" err="1"/>
              <a:t>monokromator</a:t>
            </a:r>
            <a:r>
              <a:rPr lang="da-DK" dirty="0"/>
              <a:t>)-krystal bruges til at udvælge bølgelængden af de indkommende neutroner via </a:t>
            </a:r>
            <a:r>
              <a:rPr lang="da-DK" dirty="0" err="1"/>
              <a:t>Bragg’s</a:t>
            </a:r>
            <a:r>
              <a:rPr lang="da-DK" dirty="0"/>
              <a:t> lov</a:t>
            </a:r>
          </a:p>
        </p:txBody>
      </p:sp>
    </p:spTree>
    <p:extLst>
      <p:ext uri="{BB962C8B-B14F-4D97-AF65-F5344CB8AC3E}">
        <p14:creationId xmlns:p14="http://schemas.microsoft.com/office/powerpoint/2010/main" val="10612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F7552-D2C4-17B6-9AB8-E519160A9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 2</a:t>
            </a:r>
            <a:br>
              <a:rPr lang="da-DK" dirty="0"/>
            </a:br>
            <a:r>
              <a:rPr lang="da-DK" dirty="0"/>
              <a:t>Krystalstrukturen af is D</a:t>
            </a:r>
            <a:r>
              <a:rPr lang="da-DK" baseline="-25000" dirty="0"/>
              <a:t>2</a:t>
            </a:r>
            <a:r>
              <a:rPr lang="da-DK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469720-8D1C-C9CC-0BE5-9BDEAA2EC29D}"/>
              </a:ext>
            </a:extLst>
          </p:cNvPr>
          <p:cNvSpPr txBox="1"/>
          <p:nvPr/>
        </p:nvSpPr>
        <p:spPr>
          <a:xfrm>
            <a:off x="296682" y="4976384"/>
            <a:ext cx="11598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Baggrund: </a:t>
            </a:r>
          </a:p>
          <a:p>
            <a:r>
              <a:rPr lang="da-DK" sz="2000" dirty="0"/>
              <a:t>Oxygen-atomerne position var velkendte fra røntgen-spredningsforsøg udført i 1920’erne. </a:t>
            </a:r>
          </a:p>
          <a:p>
            <a:endParaRPr lang="da-DK" sz="2000" dirty="0"/>
          </a:p>
          <a:p>
            <a:r>
              <a:rPr lang="da-DK" sz="2000" dirty="0"/>
              <a:t>Fordi Røntgen-diffraktion har meget svært ved at identificere ”lette” atomers (Hydrogen) positioner, hvis der også er ”tunge” atomer (Oxygen) til stede, var hydrogen atomernes positioner ukendte.</a:t>
            </a:r>
          </a:p>
          <a:p>
            <a:endParaRPr lang="da-DK" sz="2000" dirty="0"/>
          </a:p>
        </p:txBody>
      </p:sp>
      <p:pic>
        <p:nvPicPr>
          <p:cNvPr id="12" name="Picture 11" descr="A large iceberg in the water&#10;&#10;AI-generated content may be incorrect.">
            <a:extLst>
              <a:ext uri="{FF2B5EF4-FFF2-40B4-BE49-F238E27FC236}">
                <a16:creationId xmlns:a16="http://schemas.microsoft.com/office/drawing/2014/main" id="{6439047E-F469-3E98-F247-14F06FCFC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09" y="1989000"/>
            <a:ext cx="4318650" cy="28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DF1C1E-67FB-2A65-8523-B24D8466C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936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6D0EB-05AC-944F-3029-264C4D86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Opdagelse af Røntgenstråling (1895)</a:t>
            </a:r>
            <a:endParaRPr lang="da-DK" dirty="0"/>
          </a:p>
        </p:txBody>
      </p:sp>
      <p:pic>
        <p:nvPicPr>
          <p:cNvPr id="6" name="Picture 5" descr="A person with a beard&#10;&#10;AI-generated content may be incorrect.">
            <a:extLst>
              <a:ext uri="{FF2B5EF4-FFF2-40B4-BE49-F238E27FC236}">
                <a16:creationId xmlns:a16="http://schemas.microsoft.com/office/drawing/2014/main" id="{43A98AE6-0E95-4A34-0617-2932DF822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28" y="2017996"/>
            <a:ext cx="2588754" cy="345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8E8A96-5508-4272-5EBF-69BC42163BAE}"/>
              </a:ext>
            </a:extLst>
          </p:cNvPr>
          <p:cNvSpPr txBox="1"/>
          <p:nvPr/>
        </p:nvSpPr>
        <p:spPr>
          <a:xfrm>
            <a:off x="2601837" y="5473996"/>
            <a:ext cx="60937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W. C. </a:t>
            </a:r>
            <a:r>
              <a:rPr lang="da-DK" dirty="0" err="1"/>
              <a:t>Röntgen</a:t>
            </a:r>
            <a:endParaRPr lang="da-DK" dirty="0"/>
          </a:p>
          <a:p>
            <a:r>
              <a:rPr lang="da-DK" dirty="0" err="1"/>
              <a:t>Røntgen-stråling</a:t>
            </a:r>
            <a:r>
              <a:rPr lang="da-DK" dirty="0"/>
              <a:t>, ”X-</a:t>
            </a:r>
            <a:r>
              <a:rPr lang="da-DK" dirty="0" err="1"/>
              <a:t>rays</a:t>
            </a:r>
            <a:r>
              <a:rPr lang="da-DK" dirty="0"/>
              <a:t>” (1895) </a:t>
            </a:r>
          </a:p>
          <a:p>
            <a:r>
              <a:rPr lang="da-DK" dirty="0"/>
              <a:t>Nobelpris i Fysik 1901</a:t>
            </a:r>
          </a:p>
        </p:txBody>
      </p:sp>
      <p:pic>
        <p:nvPicPr>
          <p:cNvPr id="10" name="Picture 9" descr="A hand and a handprint&#10;&#10;AI-generated content may be incorrect.">
            <a:extLst>
              <a:ext uri="{FF2B5EF4-FFF2-40B4-BE49-F238E27FC236}">
                <a16:creationId xmlns:a16="http://schemas.microsoft.com/office/drawing/2014/main" id="{AF5DE8FD-D91A-AC66-594D-827108B6E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02" y="2017996"/>
            <a:ext cx="2404175" cy="345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A943CF-CE5E-AE20-6CAC-E043338D0456}"/>
              </a:ext>
            </a:extLst>
          </p:cNvPr>
          <p:cNvSpPr txBox="1"/>
          <p:nvPr/>
        </p:nvSpPr>
        <p:spPr>
          <a:xfrm>
            <a:off x="6411837" y="5473996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Anna </a:t>
            </a:r>
            <a:r>
              <a:rPr lang="da-DK" dirty="0" err="1"/>
              <a:t>Berthe’s</a:t>
            </a:r>
            <a:r>
              <a:rPr lang="da-DK" dirty="0"/>
              <a:t> (</a:t>
            </a:r>
            <a:r>
              <a:rPr lang="da-DK" dirty="0" err="1"/>
              <a:t>Röntgen’s</a:t>
            </a:r>
            <a:r>
              <a:rPr lang="da-DK" dirty="0"/>
              <a:t> kone) </a:t>
            </a:r>
          </a:p>
          <a:p>
            <a:r>
              <a:rPr lang="da-DK" dirty="0"/>
              <a:t>hånd og vielsesring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758E2C6-EFF6-5A3F-192B-949A65B1C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2323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0B439-8D21-61D1-48C8-ED174620B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9A05-9504-3A99-96A2-F84F7F9E9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68" y="1642311"/>
            <a:ext cx="7350001" cy="12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C17045-4122-3855-89A9-8F7B701A2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 2</a:t>
            </a:r>
            <a:br>
              <a:rPr lang="da-DK" dirty="0"/>
            </a:br>
            <a:r>
              <a:rPr lang="da-DK" dirty="0"/>
              <a:t>Krystalstrukturen af is D</a:t>
            </a:r>
            <a:r>
              <a:rPr lang="da-DK" baseline="-25000" dirty="0"/>
              <a:t>2</a:t>
            </a:r>
            <a:r>
              <a:rPr lang="da-DK" dirty="0"/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6B8ED-A02A-4436-089F-80659D8CD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801" y="2839630"/>
            <a:ext cx="5234232" cy="302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9D928-2D50-3E9C-B40C-ECFB8346C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228" y="2024970"/>
            <a:ext cx="4708981" cy="385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775EE0-C257-CBE2-C7D3-B382AD2EF801}"/>
              </a:ext>
            </a:extLst>
          </p:cNvPr>
          <p:cNvSpPr/>
          <p:nvPr/>
        </p:nvSpPr>
        <p:spPr>
          <a:xfrm>
            <a:off x="7760262" y="3781825"/>
            <a:ext cx="1335185" cy="15265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9E4BC-4C6F-F436-0918-2D52BA725F19}"/>
              </a:ext>
            </a:extLst>
          </p:cNvPr>
          <p:cNvSpPr txBox="1"/>
          <p:nvPr/>
        </p:nvSpPr>
        <p:spPr>
          <a:xfrm>
            <a:off x="219160" y="6069025"/>
            <a:ext cx="1113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Resultat: </a:t>
            </a:r>
            <a:r>
              <a:rPr lang="da-DK" dirty="0"/>
              <a:t>Hydrogen-atomerne positioner er </a:t>
            </a:r>
            <a:r>
              <a:rPr lang="da-DK" dirty="0" err="1"/>
              <a:t>uordnede</a:t>
            </a:r>
            <a:r>
              <a:rPr lang="da-DK" dirty="0"/>
              <a:t> på en kompleks manér:  Der er altid to H/D atomer tæt ved hvert Oxygen atom og to længere borte. Hver position er i gennemsnit besat af ét halvt H/D atom.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912E60-8D32-9FB4-CFFE-092CAA5F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7396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FCF020-8FAE-4941-A506-DFA2E03230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5400" dirty="0"/>
              <a:t>Magnetisk struktur og dynamik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421804F-7D02-9160-F75C-EA14F46CAB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4133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9E16A-C5C2-C3A2-7D93-434152743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A288FDF-5A9D-3520-07B7-AE0C02EF2192}"/>
                  </a:ext>
                </a:extLst>
              </p:cNvPr>
              <p:cNvSpPr txBox="1"/>
              <p:nvPr/>
            </p:nvSpPr>
            <p:spPr>
              <a:xfrm>
                <a:off x="3000122" y="3429000"/>
                <a:ext cx="609734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32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a-DK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A288FDF-5A9D-3520-07B7-AE0C02EF2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122" y="3429000"/>
                <a:ext cx="6097348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B762F42-CF93-8417-5200-DF25202E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Atomar struktur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E8293C-226D-E405-81F8-3BD96DF1FC53}"/>
              </a:ext>
            </a:extLst>
          </p:cNvPr>
          <p:cNvCxnSpPr/>
          <p:nvPr/>
        </p:nvCxnSpPr>
        <p:spPr>
          <a:xfrm>
            <a:off x="913075" y="3070149"/>
            <a:ext cx="10058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99EBD66-3F64-9B94-B7F0-B37C19EA833D}"/>
              </a:ext>
            </a:extLst>
          </p:cNvPr>
          <p:cNvSpPr/>
          <p:nvPr/>
        </p:nvSpPr>
        <p:spPr>
          <a:xfrm>
            <a:off x="3507451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BCBEC5-D7F7-933A-6C29-83538D31558F}"/>
              </a:ext>
            </a:extLst>
          </p:cNvPr>
          <p:cNvSpPr/>
          <p:nvPr/>
        </p:nvSpPr>
        <p:spPr>
          <a:xfrm>
            <a:off x="2554015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19E21B-E63A-B571-8A17-A5EC6D42D151}"/>
              </a:ext>
            </a:extLst>
          </p:cNvPr>
          <p:cNvSpPr/>
          <p:nvPr/>
        </p:nvSpPr>
        <p:spPr>
          <a:xfrm>
            <a:off x="4460887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25EFA4-09CE-63FA-80D7-3B98059B248F}"/>
              </a:ext>
            </a:extLst>
          </p:cNvPr>
          <p:cNvSpPr/>
          <p:nvPr/>
        </p:nvSpPr>
        <p:spPr>
          <a:xfrm>
            <a:off x="5414323" y="292614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5DC55-C63F-8959-7DC0-42C6CEC2952F}"/>
              </a:ext>
            </a:extLst>
          </p:cNvPr>
          <p:cNvSpPr/>
          <p:nvPr/>
        </p:nvSpPr>
        <p:spPr>
          <a:xfrm>
            <a:off x="6367759" y="292614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E722C3-FFF6-2D9D-FC51-54A9495A94BC}"/>
              </a:ext>
            </a:extLst>
          </p:cNvPr>
          <p:cNvSpPr/>
          <p:nvPr/>
        </p:nvSpPr>
        <p:spPr>
          <a:xfrm>
            <a:off x="7321195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D75CF7-997C-0849-43DB-741E04560D4B}"/>
              </a:ext>
            </a:extLst>
          </p:cNvPr>
          <p:cNvSpPr/>
          <p:nvPr/>
        </p:nvSpPr>
        <p:spPr>
          <a:xfrm>
            <a:off x="1589545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B382BF-3B97-363D-5318-810C59CCF326}"/>
              </a:ext>
            </a:extLst>
          </p:cNvPr>
          <p:cNvSpPr/>
          <p:nvPr/>
        </p:nvSpPr>
        <p:spPr>
          <a:xfrm>
            <a:off x="8285665" y="2901185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29F6A9-D362-5C14-3591-7977CAD13143}"/>
              </a:ext>
            </a:extLst>
          </p:cNvPr>
          <p:cNvSpPr/>
          <p:nvPr/>
        </p:nvSpPr>
        <p:spPr>
          <a:xfrm>
            <a:off x="9250135" y="2901185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03E2A9-6710-74D9-C86E-FA1DEF72EA26}"/>
              </a:ext>
            </a:extLst>
          </p:cNvPr>
          <p:cNvSpPr/>
          <p:nvPr/>
        </p:nvSpPr>
        <p:spPr>
          <a:xfrm>
            <a:off x="10214605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DE400AE-9806-327A-9E0E-186C923E5A6A}"/>
                  </a:ext>
                </a:extLst>
              </p:cNvPr>
              <p:cNvSpPr txBox="1"/>
              <p:nvPr/>
            </p:nvSpPr>
            <p:spPr>
              <a:xfrm>
                <a:off x="453154" y="1724981"/>
                <a:ext cx="117388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2400" dirty="0"/>
                  <a:t>Krytalstrukturen gentager sig hvis den forskydes med </a:t>
                </a:r>
                <a:r>
                  <a:rPr lang="da-DK" sz="2400" b="1" dirty="0"/>
                  <a:t>gitterafstanden</a:t>
                </a:r>
                <a:r>
                  <a:rPr lang="da-DK" sz="2400" dirty="0"/>
                  <a:t> </a:t>
                </a:r>
                <a14:m>
                  <m:oMath xmlns:m="http://schemas.openxmlformats.org/officeDocument/2006/math">
                    <m:r>
                      <a:rPr lang="da-DK" sz="24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da-DK" sz="2400" dirty="0"/>
              </a:p>
              <a:p>
                <a:r>
                  <a:rPr lang="da-DK" sz="2400" dirty="0"/>
                  <a:t>Krystalstrukturen har </a:t>
                </a:r>
                <a:r>
                  <a:rPr lang="da-DK" sz="2400" b="1" dirty="0"/>
                  <a:t>diskret translations-symmetri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DE400AE-9806-327A-9E0E-186C923E5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54" y="1724981"/>
                <a:ext cx="11738846" cy="830997"/>
              </a:xfrm>
              <a:prstGeom prst="rect">
                <a:avLst/>
              </a:prstGeom>
              <a:blipFill>
                <a:blip r:embed="rId5"/>
                <a:stretch>
                  <a:fillRect l="-779" t="-5882" b="-16176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5E17438-08AB-3B5E-5F9D-05CB325AD319}"/>
              </a:ext>
            </a:extLst>
          </p:cNvPr>
          <p:cNvCxnSpPr/>
          <p:nvPr/>
        </p:nvCxnSpPr>
        <p:spPr>
          <a:xfrm>
            <a:off x="5583504" y="3429000"/>
            <a:ext cx="93058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59B5092-3AC0-E8FE-E117-BC73A8401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6625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36F9-604F-7B2F-03B9-1AF87169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Magnetiske struktur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AFF9A8-CBF4-A1B5-1AFA-38D8BCA0A719}"/>
              </a:ext>
            </a:extLst>
          </p:cNvPr>
          <p:cNvCxnSpPr/>
          <p:nvPr/>
        </p:nvCxnSpPr>
        <p:spPr>
          <a:xfrm>
            <a:off x="913075" y="3070149"/>
            <a:ext cx="10058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6E45C29-1651-8F6F-1CFC-D0BA50A21319}"/>
              </a:ext>
            </a:extLst>
          </p:cNvPr>
          <p:cNvSpPr/>
          <p:nvPr/>
        </p:nvSpPr>
        <p:spPr>
          <a:xfrm>
            <a:off x="3507451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80D9E7-6B4B-9064-8E10-4E2FA4E5361C}"/>
              </a:ext>
            </a:extLst>
          </p:cNvPr>
          <p:cNvSpPr/>
          <p:nvPr/>
        </p:nvSpPr>
        <p:spPr>
          <a:xfrm>
            <a:off x="2554015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058EEB-AB3F-83B9-869C-3E3F07E3D95A}"/>
              </a:ext>
            </a:extLst>
          </p:cNvPr>
          <p:cNvSpPr/>
          <p:nvPr/>
        </p:nvSpPr>
        <p:spPr>
          <a:xfrm>
            <a:off x="4460887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8CAA24-EE39-0EB6-631C-2CBBE2226B7F}"/>
              </a:ext>
            </a:extLst>
          </p:cNvPr>
          <p:cNvSpPr/>
          <p:nvPr/>
        </p:nvSpPr>
        <p:spPr>
          <a:xfrm>
            <a:off x="5414323" y="292614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C143E8-8FE7-F7B7-D8E7-A776CB50CB11}"/>
              </a:ext>
            </a:extLst>
          </p:cNvPr>
          <p:cNvSpPr/>
          <p:nvPr/>
        </p:nvSpPr>
        <p:spPr>
          <a:xfrm>
            <a:off x="6367759" y="292614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BD47BA-C8E4-DEA1-DBE6-953F10656BAC}"/>
              </a:ext>
            </a:extLst>
          </p:cNvPr>
          <p:cNvSpPr/>
          <p:nvPr/>
        </p:nvSpPr>
        <p:spPr>
          <a:xfrm>
            <a:off x="7321195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EA723E-71CC-E1A6-3F10-20243D956164}"/>
              </a:ext>
            </a:extLst>
          </p:cNvPr>
          <p:cNvSpPr/>
          <p:nvPr/>
        </p:nvSpPr>
        <p:spPr>
          <a:xfrm>
            <a:off x="1589545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FF3DB9-62B7-4B0E-3F4E-2F38E2F60866}"/>
              </a:ext>
            </a:extLst>
          </p:cNvPr>
          <p:cNvSpPr/>
          <p:nvPr/>
        </p:nvSpPr>
        <p:spPr>
          <a:xfrm>
            <a:off x="8285665" y="2901185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9DBF52-D504-EF97-09C9-EBA4E0B52335}"/>
              </a:ext>
            </a:extLst>
          </p:cNvPr>
          <p:cNvSpPr/>
          <p:nvPr/>
        </p:nvSpPr>
        <p:spPr>
          <a:xfrm>
            <a:off x="9250135" y="2901185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E6F2CC-8A25-565D-3AA8-F41741BC4449}"/>
              </a:ext>
            </a:extLst>
          </p:cNvPr>
          <p:cNvSpPr/>
          <p:nvPr/>
        </p:nvSpPr>
        <p:spPr>
          <a:xfrm>
            <a:off x="10214605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2273E6-CB8C-AB5F-49E2-BCE3D55ED8CE}"/>
              </a:ext>
            </a:extLst>
          </p:cNvPr>
          <p:cNvCxnSpPr>
            <a:cxnSpLocks/>
          </p:cNvCxnSpPr>
          <p:nvPr/>
        </p:nvCxnSpPr>
        <p:spPr>
          <a:xfrm flipV="1">
            <a:off x="1731396" y="2583132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37311F-B299-371B-59AE-0CF13ADA679F}"/>
              </a:ext>
            </a:extLst>
          </p:cNvPr>
          <p:cNvCxnSpPr>
            <a:cxnSpLocks/>
          </p:cNvCxnSpPr>
          <p:nvPr/>
        </p:nvCxnSpPr>
        <p:spPr>
          <a:xfrm flipV="1">
            <a:off x="3633083" y="2583132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AA346F-CB50-F2E7-3338-933461F24885}"/>
              </a:ext>
            </a:extLst>
          </p:cNvPr>
          <p:cNvCxnSpPr>
            <a:cxnSpLocks/>
          </p:cNvCxnSpPr>
          <p:nvPr/>
        </p:nvCxnSpPr>
        <p:spPr>
          <a:xfrm flipV="1">
            <a:off x="5564588" y="2583132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FD7514-CFB1-17DB-B018-6ECD811D7E8E}"/>
              </a:ext>
            </a:extLst>
          </p:cNvPr>
          <p:cNvCxnSpPr>
            <a:cxnSpLocks/>
          </p:cNvCxnSpPr>
          <p:nvPr/>
        </p:nvCxnSpPr>
        <p:spPr>
          <a:xfrm flipV="1">
            <a:off x="7476214" y="2583132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35D1CF-24F4-0520-C501-A5ECC9C7309E}"/>
              </a:ext>
            </a:extLst>
          </p:cNvPr>
          <p:cNvCxnSpPr>
            <a:cxnSpLocks/>
          </p:cNvCxnSpPr>
          <p:nvPr/>
        </p:nvCxnSpPr>
        <p:spPr>
          <a:xfrm flipV="1">
            <a:off x="9397779" y="2583132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DE3EC92-22FD-0840-3DBB-488980999D45}"/>
              </a:ext>
            </a:extLst>
          </p:cNvPr>
          <p:cNvCxnSpPr>
            <a:cxnSpLocks/>
          </p:cNvCxnSpPr>
          <p:nvPr/>
        </p:nvCxnSpPr>
        <p:spPr>
          <a:xfrm flipV="1">
            <a:off x="2692179" y="2607979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9265B22-2E13-EC46-0A1B-EF15962389D7}"/>
              </a:ext>
            </a:extLst>
          </p:cNvPr>
          <p:cNvCxnSpPr>
            <a:cxnSpLocks/>
          </p:cNvCxnSpPr>
          <p:nvPr/>
        </p:nvCxnSpPr>
        <p:spPr>
          <a:xfrm flipV="1">
            <a:off x="4603805" y="2581241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65909B-8ECB-3DED-BBB6-47DB850152BC}"/>
              </a:ext>
            </a:extLst>
          </p:cNvPr>
          <p:cNvCxnSpPr>
            <a:cxnSpLocks/>
          </p:cNvCxnSpPr>
          <p:nvPr/>
        </p:nvCxnSpPr>
        <p:spPr>
          <a:xfrm flipV="1">
            <a:off x="6495552" y="2607979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6C56104-8336-9AD7-9085-228AE8178630}"/>
              </a:ext>
            </a:extLst>
          </p:cNvPr>
          <p:cNvCxnSpPr>
            <a:cxnSpLocks/>
          </p:cNvCxnSpPr>
          <p:nvPr/>
        </p:nvCxnSpPr>
        <p:spPr>
          <a:xfrm flipV="1">
            <a:off x="8407178" y="2607979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A0E9F7-00BA-070E-234D-80CA05BFE264}"/>
              </a:ext>
            </a:extLst>
          </p:cNvPr>
          <p:cNvCxnSpPr>
            <a:cxnSpLocks/>
          </p:cNvCxnSpPr>
          <p:nvPr/>
        </p:nvCxnSpPr>
        <p:spPr>
          <a:xfrm flipV="1">
            <a:off x="10348621" y="2607979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C3BCB6DC-A7CF-547C-0526-48FBC7F5212E}"/>
              </a:ext>
            </a:extLst>
          </p:cNvPr>
          <p:cNvSpPr txBox="1"/>
          <p:nvPr/>
        </p:nvSpPr>
        <p:spPr>
          <a:xfrm>
            <a:off x="453154" y="1724981"/>
            <a:ext cx="11738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err="1"/>
              <a:t>Ferromagnetisme</a:t>
            </a:r>
            <a:r>
              <a:rPr lang="da-DK" sz="2400" dirty="0"/>
              <a:t>: Alle elektroniske magnetiske momenter er parallelle</a:t>
            </a:r>
          </a:p>
          <a:p>
            <a:r>
              <a:rPr lang="da-DK" sz="2400" dirty="0"/>
              <a:t>Den magnetiske struktur har </a:t>
            </a:r>
            <a:r>
              <a:rPr lang="da-DK" sz="2400" b="1" dirty="0"/>
              <a:t>samme translations-symmetri</a:t>
            </a:r>
            <a:r>
              <a:rPr lang="da-DK" sz="2400" dirty="0"/>
              <a:t> som krystalstrukturen</a:t>
            </a:r>
          </a:p>
          <a:p>
            <a:endParaRPr lang="da-DK" sz="2400" b="1" dirty="0"/>
          </a:p>
          <a:p>
            <a:r>
              <a:rPr lang="da-DK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B3D4F-CC6F-3EB8-0402-EC4D1DA91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5445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CFBDA-FE12-1277-24E9-C0A372CB5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895A-DC1D-EC18-DC32-82C53D384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Magnetiske struktur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F86664-599F-175C-03D2-96E535502AB6}"/>
              </a:ext>
            </a:extLst>
          </p:cNvPr>
          <p:cNvCxnSpPr/>
          <p:nvPr/>
        </p:nvCxnSpPr>
        <p:spPr>
          <a:xfrm>
            <a:off x="913075" y="3070149"/>
            <a:ext cx="10058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CA45E4D-F119-D916-BF27-6689D63D8173}"/>
              </a:ext>
            </a:extLst>
          </p:cNvPr>
          <p:cNvSpPr/>
          <p:nvPr/>
        </p:nvSpPr>
        <p:spPr>
          <a:xfrm>
            <a:off x="3507451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FF545B-7F07-5A76-3EEE-A485F3F168DD}"/>
              </a:ext>
            </a:extLst>
          </p:cNvPr>
          <p:cNvSpPr/>
          <p:nvPr/>
        </p:nvSpPr>
        <p:spPr>
          <a:xfrm>
            <a:off x="2554015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A5BCA4-EA58-12BC-D3C0-D5B584994980}"/>
              </a:ext>
            </a:extLst>
          </p:cNvPr>
          <p:cNvSpPr/>
          <p:nvPr/>
        </p:nvSpPr>
        <p:spPr>
          <a:xfrm>
            <a:off x="4460887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BD91AB-CA62-74E0-6BF7-8E60D731069F}"/>
              </a:ext>
            </a:extLst>
          </p:cNvPr>
          <p:cNvSpPr/>
          <p:nvPr/>
        </p:nvSpPr>
        <p:spPr>
          <a:xfrm>
            <a:off x="5414323" y="292614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719F67-D94B-512A-C431-3D1359E4D268}"/>
              </a:ext>
            </a:extLst>
          </p:cNvPr>
          <p:cNvSpPr/>
          <p:nvPr/>
        </p:nvSpPr>
        <p:spPr>
          <a:xfrm>
            <a:off x="6367759" y="292614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3410D0-CFB7-69E3-B40F-699C0731D30C}"/>
              </a:ext>
            </a:extLst>
          </p:cNvPr>
          <p:cNvSpPr/>
          <p:nvPr/>
        </p:nvSpPr>
        <p:spPr>
          <a:xfrm>
            <a:off x="7321195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423247-6B88-E981-2646-769DC6D1C87F}"/>
              </a:ext>
            </a:extLst>
          </p:cNvPr>
          <p:cNvSpPr/>
          <p:nvPr/>
        </p:nvSpPr>
        <p:spPr>
          <a:xfrm>
            <a:off x="1589545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BD1D3E-51FE-7256-9AA4-8850ED0D0869}"/>
              </a:ext>
            </a:extLst>
          </p:cNvPr>
          <p:cNvSpPr/>
          <p:nvPr/>
        </p:nvSpPr>
        <p:spPr>
          <a:xfrm>
            <a:off x="8285665" y="2901185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C761DD-F6CC-C285-FC33-632ACF6414D2}"/>
              </a:ext>
            </a:extLst>
          </p:cNvPr>
          <p:cNvSpPr/>
          <p:nvPr/>
        </p:nvSpPr>
        <p:spPr>
          <a:xfrm>
            <a:off x="9250135" y="2901185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76EB06-AD9D-4B57-AC89-64C316B5CE30}"/>
              </a:ext>
            </a:extLst>
          </p:cNvPr>
          <p:cNvSpPr/>
          <p:nvPr/>
        </p:nvSpPr>
        <p:spPr>
          <a:xfrm>
            <a:off x="10214605" y="29210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7CB494-4DB6-9C2F-1F3C-3F787E40FDE4}"/>
              </a:ext>
            </a:extLst>
          </p:cNvPr>
          <p:cNvCxnSpPr>
            <a:cxnSpLocks/>
          </p:cNvCxnSpPr>
          <p:nvPr/>
        </p:nvCxnSpPr>
        <p:spPr>
          <a:xfrm flipV="1">
            <a:off x="1731396" y="2583132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52CC7F-582E-B958-9DEA-DFC8B6C48AF9}"/>
              </a:ext>
            </a:extLst>
          </p:cNvPr>
          <p:cNvCxnSpPr>
            <a:cxnSpLocks/>
          </p:cNvCxnSpPr>
          <p:nvPr/>
        </p:nvCxnSpPr>
        <p:spPr>
          <a:xfrm flipV="1">
            <a:off x="3633083" y="2583132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7326CA-E7FD-1B92-9934-4EF57609270D}"/>
              </a:ext>
            </a:extLst>
          </p:cNvPr>
          <p:cNvCxnSpPr>
            <a:cxnSpLocks/>
          </p:cNvCxnSpPr>
          <p:nvPr/>
        </p:nvCxnSpPr>
        <p:spPr>
          <a:xfrm flipV="1">
            <a:off x="5564588" y="2583132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CD29F2-4316-B287-3C79-69E26BA358DE}"/>
              </a:ext>
            </a:extLst>
          </p:cNvPr>
          <p:cNvCxnSpPr>
            <a:cxnSpLocks/>
          </p:cNvCxnSpPr>
          <p:nvPr/>
        </p:nvCxnSpPr>
        <p:spPr>
          <a:xfrm flipV="1">
            <a:off x="7476214" y="2583132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B0D98F-6104-82E9-20D5-8AF16B8AAA55}"/>
              </a:ext>
            </a:extLst>
          </p:cNvPr>
          <p:cNvCxnSpPr>
            <a:cxnSpLocks/>
          </p:cNvCxnSpPr>
          <p:nvPr/>
        </p:nvCxnSpPr>
        <p:spPr>
          <a:xfrm flipV="1">
            <a:off x="9397779" y="2583132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9D3BEC-15A2-3F58-299D-C62AA8365B44}"/>
              </a:ext>
            </a:extLst>
          </p:cNvPr>
          <p:cNvCxnSpPr>
            <a:cxnSpLocks/>
          </p:cNvCxnSpPr>
          <p:nvPr/>
        </p:nvCxnSpPr>
        <p:spPr>
          <a:xfrm flipV="1">
            <a:off x="2692179" y="2607979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CC38EA-F994-B383-B70B-2C78F9590E6F}"/>
              </a:ext>
            </a:extLst>
          </p:cNvPr>
          <p:cNvCxnSpPr>
            <a:cxnSpLocks/>
          </p:cNvCxnSpPr>
          <p:nvPr/>
        </p:nvCxnSpPr>
        <p:spPr>
          <a:xfrm flipV="1">
            <a:off x="4603805" y="2581241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86CD2FE-4147-C3B9-93C3-FAB8E967EC35}"/>
              </a:ext>
            </a:extLst>
          </p:cNvPr>
          <p:cNvCxnSpPr>
            <a:cxnSpLocks/>
          </p:cNvCxnSpPr>
          <p:nvPr/>
        </p:nvCxnSpPr>
        <p:spPr>
          <a:xfrm flipV="1">
            <a:off x="6495552" y="2607979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6463B4-525B-774D-B036-4FC7F7B7353C}"/>
              </a:ext>
            </a:extLst>
          </p:cNvPr>
          <p:cNvCxnSpPr>
            <a:cxnSpLocks/>
          </p:cNvCxnSpPr>
          <p:nvPr/>
        </p:nvCxnSpPr>
        <p:spPr>
          <a:xfrm flipV="1">
            <a:off x="8407178" y="2607979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183E51C-63E7-6A4E-89B7-EDECCA6BEA5A}"/>
              </a:ext>
            </a:extLst>
          </p:cNvPr>
          <p:cNvCxnSpPr>
            <a:cxnSpLocks/>
          </p:cNvCxnSpPr>
          <p:nvPr/>
        </p:nvCxnSpPr>
        <p:spPr>
          <a:xfrm flipV="1">
            <a:off x="10348621" y="2607979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D5ED5E-77C0-5C35-7943-FBC911D5D550}"/>
              </a:ext>
            </a:extLst>
          </p:cNvPr>
          <p:cNvCxnSpPr/>
          <p:nvPr/>
        </p:nvCxnSpPr>
        <p:spPr>
          <a:xfrm>
            <a:off x="906979" y="5602801"/>
            <a:ext cx="10058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4E4D689F-4C19-6279-FC81-A7BBC1D52E84}"/>
              </a:ext>
            </a:extLst>
          </p:cNvPr>
          <p:cNvSpPr/>
          <p:nvPr/>
        </p:nvSpPr>
        <p:spPr>
          <a:xfrm>
            <a:off x="3501355" y="545371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9005A35-1EBE-6C89-8189-F3D75E61CAF5}"/>
              </a:ext>
            </a:extLst>
          </p:cNvPr>
          <p:cNvSpPr/>
          <p:nvPr/>
        </p:nvSpPr>
        <p:spPr>
          <a:xfrm>
            <a:off x="2547919" y="545371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9927C9-EB3A-5308-EDCD-80DD1DAE2E61}"/>
              </a:ext>
            </a:extLst>
          </p:cNvPr>
          <p:cNvSpPr/>
          <p:nvPr/>
        </p:nvSpPr>
        <p:spPr>
          <a:xfrm>
            <a:off x="4454791" y="545371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2A7B17-F6AA-1CC7-9DF5-E8DFF7E97306}"/>
              </a:ext>
            </a:extLst>
          </p:cNvPr>
          <p:cNvSpPr/>
          <p:nvPr/>
        </p:nvSpPr>
        <p:spPr>
          <a:xfrm>
            <a:off x="5408227" y="545880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F090E98-FB78-9295-20EC-15A8BAE1D83E}"/>
              </a:ext>
            </a:extLst>
          </p:cNvPr>
          <p:cNvSpPr/>
          <p:nvPr/>
        </p:nvSpPr>
        <p:spPr>
          <a:xfrm>
            <a:off x="6361663" y="545880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C5E0A4A-8076-D018-BBEA-F2A3D013C6C6}"/>
              </a:ext>
            </a:extLst>
          </p:cNvPr>
          <p:cNvSpPr/>
          <p:nvPr/>
        </p:nvSpPr>
        <p:spPr>
          <a:xfrm>
            <a:off x="7315099" y="545371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7B4A16-FF73-3E2A-26C5-06B1209F730C}"/>
              </a:ext>
            </a:extLst>
          </p:cNvPr>
          <p:cNvSpPr/>
          <p:nvPr/>
        </p:nvSpPr>
        <p:spPr>
          <a:xfrm>
            <a:off x="1583449" y="545371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DED87E7-2BDB-29F3-5904-B0A59C1352E9}"/>
              </a:ext>
            </a:extLst>
          </p:cNvPr>
          <p:cNvSpPr/>
          <p:nvPr/>
        </p:nvSpPr>
        <p:spPr>
          <a:xfrm>
            <a:off x="8279569" y="5433837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F67D38-5E4B-2D0E-053D-C5833AB65D63}"/>
              </a:ext>
            </a:extLst>
          </p:cNvPr>
          <p:cNvSpPr/>
          <p:nvPr/>
        </p:nvSpPr>
        <p:spPr>
          <a:xfrm>
            <a:off x="9244039" y="5433837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7BB17D6-EFE4-14D5-81A3-3C8E60314DC9}"/>
              </a:ext>
            </a:extLst>
          </p:cNvPr>
          <p:cNvSpPr/>
          <p:nvPr/>
        </p:nvSpPr>
        <p:spPr>
          <a:xfrm>
            <a:off x="10208509" y="545371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98A77AE-9D37-74AB-1385-6C856F236D39}"/>
              </a:ext>
            </a:extLst>
          </p:cNvPr>
          <p:cNvCxnSpPr>
            <a:cxnSpLocks/>
          </p:cNvCxnSpPr>
          <p:nvPr/>
        </p:nvCxnSpPr>
        <p:spPr>
          <a:xfrm flipV="1">
            <a:off x="1725300" y="5115784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A329628-CBA4-5779-9274-EDB06E8742EC}"/>
              </a:ext>
            </a:extLst>
          </p:cNvPr>
          <p:cNvCxnSpPr>
            <a:cxnSpLocks/>
          </p:cNvCxnSpPr>
          <p:nvPr/>
        </p:nvCxnSpPr>
        <p:spPr>
          <a:xfrm flipV="1">
            <a:off x="3626987" y="5115784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BD91B1B-4604-13F7-123C-13DD82CCE35B}"/>
              </a:ext>
            </a:extLst>
          </p:cNvPr>
          <p:cNvCxnSpPr>
            <a:cxnSpLocks/>
          </p:cNvCxnSpPr>
          <p:nvPr/>
        </p:nvCxnSpPr>
        <p:spPr>
          <a:xfrm flipV="1">
            <a:off x="5558492" y="5115784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3B71CE4-4645-FE8D-19BE-5B5AC5F71911}"/>
              </a:ext>
            </a:extLst>
          </p:cNvPr>
          <p:cNvCxnSpPr>
            <a:cxnSpLocks/>
          </p:cNvCxnSpPr>
          <p:nvPr/>
        </p:nvCxnSpPr>
        <p:spPr>
          <a:xfrm flipV="1">
            <a:off x="7470118" y="5115784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C986180-0B29-4D66-3A2A-6E138C2F208A}"/>
              </a:ext>
            </a:extLst>
          </p:cNvPr>
          <p:cNvCxnSpPr>
            <a:cxnSpLocks/>
          </p:cNvCxnSpPr>
          <p:nvPr/>
        </p:nvCxnSpPr>
        <p:spPr>
          <a:xfrm flipV="1">
            <a:off x="9391683" y="5115784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2B0FA87-CECD-C299-051F-83D6B12E8132}"/>
              </a:ext>
            </a:extLst>
          </p:cNvPr>
          <p:cNvCxnSpPr>
            <a:cxnSpLocks/>
          </p:cNvCxnSpPr>
          <p:nvPr/>
        </p:nvCxnSpPr>
        <p:spPr>
          <a:xfrm>
            <a:off x="2686083" y="5140631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47D364B-3D6A-F61D-9506-FF2EF6740B53}"/>
              </a:ext>
            </a:extLst>
          </p:cNvPr>
          <p:cNvCxnSpPr>
            <a:cxnSpLocks/>
          </p:cNvCxnSpPr>
          <p:nvPr/>
        </p:nvCxnSpPr>
        <p:spPr>
          <a:xfrm>
            <a:off x="4597709" y="5113893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8D1B665-E57C-AEFE-86CB-8878AF6BBD42}"/>
              </a:ext>
            </a:extLst>
          </p:cNvPr>
          <p:cNvCxnSpPr>
            <a:cxnSpLocks/>
          </p:cNvCxnSpPr>
          <p:nvPr/>
        </p:nvCxnSpPr>
        <p:spPr>
          <a:xfrm>
            <a:off x="6489456" y="5140631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40E9A95-3F72-C859-FD30-997A0AAEB1DA}"/>
              </a:ext>
            </a:extLst>
          </p:cNvPr>
          <p:cNvCxnSpPr>
            <a:cxnSpLocks/>
          </p:cNvCxnSpPr>
          <p:nvPr/>
        </p:nvCxnSpPr>
        <p:spPr>
          <a:xfrm>
            <a:off x="8401082" y="5140631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A48A586-D3A3-FDCA-CD56-F634140A93D1}"/>
              </a:ext>
            </a:extLst>
          </p:cNvPr>
          <p:cNvCxnSpPr>
            <a:cxnSpLocks/>
          </p:cNvCxnSpPr>
          <p:nvPr/>
        </p:nvCxnSpPr>
        <p:spPr>
          <a:xfrm>
            <a:off x="10342525" y="5140631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595C8203-EBD4-37B0-0309-291E1A6F1216}"/>
              </a:ext>
            </a:extLst>
          </p:cNvPr>
          <p:cNvSpPr txBox="1"/>
          <p:nvPr/>
        </p:nvSpPr>
        <p:spPr>
          <a:xfrm>
            <a:off x="453154" y="1724981"/>
            <a:ext cx="11738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err="1"/>
              <a:t>Ferromagnetisme</a:t>
            </a:r>
            <a:r>
              <a:rPr lang="da-DK" sz="2400" dirty="0"/>
              <a:t>: Alle elektroniske magnetiske momenter er parallelle</a:t>
            </a:r>
          </a:p>
          <a:p>
            <a:r>
              <a:rPr lang="da-DK" sz="2400" dirty="0"/>
              <a:t>Den magnetiske struktur har </a:t>
            </a:r>
            <a:r>
              <a:rPr lang="da-DK" sz="2400" b="1" dirty="0"/>
              <a:t>samme translations-symmetri</a:t>
            </a:r>
            <a:r>
              <a:rPr lang="da-DK" sz="2400" dirty="0"/>
              <a:t> som krystalstrukturen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9F7702E-B4A3-DD29-7F95-F15CA77B0F2D}"/>
                  </a:ext>
                </a:extLst>
              </p:cNvPr>
              <p:cNvSpPr txBox="1"/>
              <p:nvPr/>
            </p:nvSpPr>
            <p:spPr>
              <a:xfrm>
                <a:off x="453154" y="4137751"/>
                <a:ext cx="1168017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2400" dirty="0" err="1"/>
                  <a:t>Anti-ferromagnetisme</a:t>
                </a:r>
                <a:r>
                  <a:rPr lang="da-DK" sz="2400" dirty="0"/>
                  <a:t>: Momenter af nabo-atomer er antiparallelle</a:t>
                </a:r>
              </a:p>
              <a:p>
                <a:r>
                  <a:rPr lang="da-DK" sz="2400" dirty="0"/>
                  <a:t>Den </a:t>
                </a:r>
                <a:r>
                  <a:rPr lang="da-DK" sz="2400" b="1" dirty="0"/>
                  <a:t>magnetiske gitterafstand</a:t>
                </a:r>
                <a:r>
                  <a:rPr lang="da-DK" sz="2400" dirty="0"/>
                  <a:t> er nu </a:t>
                </a:r>
                <a14:m>
                  <m:oMath xmlns:m="http://schemas.openxmlformats.org/officeDocument/2006/math">
                    <m:r>
                      <a:rPr lang="da-DK" sz="24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a-DK" sz="24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da-DK" sz="2400" dirty="0"/>
                  <a:t>. Der er en </a:t>
                </a:r>
                <a:r>
                  <a:rPr lang="da-DK" sz="2400" b="1" dirty="0"/>
                  <a:t>ny translations-symmetri</a:t>
                </a:r>
                <a:r>
                  <a:rPr lang="da-DK" sz="2400" dirty="0"/>
                  <a:t> i spil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9F7702E-B4A3-DD29-7F95-F15CA77B0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54" y="4137751"/>
                <a:ext cx="11680179" cy="830997"/>
              </a:xfrm>
              <a:prstGeom prst="rect">
                <a:avLst/>
              </a:prstGeom>
              <a:blipFill>
                <a:blip r:embed="rId3"/>
                <a:stretch>
                  <a:fillRect l="-783" t="-5882" b="-16176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239136-C506-6B3C-69EB-744725BBA6FC}"/>
                  </a:ext>
                </a:extLst>
              </p:cNvPr>
              <p:cNvSpPr txBox="1"/>
              <p:nvPr/>
            </p:nvSpPr>
            <p:spPr>
              <a:xfrm>
                <a:off x="2532762" y="6131560"/>
                <a:ext cx="609734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3200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a-DK" sz="32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a-DK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239136-C506-6B3C-69EB-744725BBA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762" y="6131560"/>
                <a:ext cx="6097348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76D0E68-367C-594F-D832-87C766DE0F51}"/>
              </a:ext>
            </a:extLst>
          </p:cNvPr>
          <p:cNvCxnSpPr/>
          <p:nvPr/>
        </p:nvCxnSpPr>
        <p:spPr>
          <a:xfrm>
            <a:off x="4597709" y="6131560"/>
            <a:ext cx="1908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2">
            <a:extLst>
              <a:ext uri="{FF2B5EF4-FFF2-40B4-BE49-F238E27FC236}">
                <a16:creationId xmlns:a16="http://schemas.microsoft.com/office/drawing/2014/main" id="{0B17AF99-76E8-AB2D-D1D2-2A743F2DC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8744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Magnetisk</a:t>
            </a:r>
            <a:r>
              <a:rPr lang="en-US" dirty="0"/>
              <a:t> </a:t>
            </a:r>
            <a:r>
              <a:rPr lang="en-US" dirty="0" err="1"/>
              <a:t>struktur</a:t>
            </a:r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9DA15F8-62E2-9D70-14E0-5241F5C61714}"/>
              </a:ext>
            </a:extLst>
          </p:cNvPr>
          <p:cNvGrpSpPr/>
          <p:nvPr/>
        </p:nvGrpSpPr>
        <p:grpSpPr>
          <a:xfrm>
            <a:off x="809688" y="1493026"/>
            <a:ext cx="9742268" cy="2483734"/>
            <a:chOff x="811111" y="4077072"/>
            <a:chExt cx="9742268" cy="2483734"/>
          </a:xfrm>
        </p:grpSpPr>
        <p:pic>
          <p:nvPicPr>
            <p:cNvPr id="43" name="Picture 2" descr="http://www.nature.com/nature/journal/v409/n6818/images/409302aa.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2" r="13486"/>
            <a:stretch/>
          </p:blipFill>
          <p:spPr bwMode="auto">
            <a:xfrm>
              <a:off x="865431" y="4077072"/>
              <a:ext cx="1285200" cy="1831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11111" y="5914475"/>
              <a:ext cx="2348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L. E. F.  Néel</a:t>
              </a:r>
            </a:p>
            <a:p>
              <a:r>
                <a:rPr lang="en-US" dirty="0" err="1"/>
                <a:t>Nobelpris</a:t>
              </a:r>
              <a:r>
                <a:rPr lang="en-US" dirty="0"/>
                <a:t> </a:t>
              </a:r>
              <a:r>
                <a:rPr lang="en-US" dirty="0" err="1"/>
                <a:t>i</a:t>
              </a:r>
              <a:r>
                <a:rPr lang="en-US" dirty="0"/>
                <a:t> </a:t>
              </a:r>
              <a:r>
                <a:rPr lang="en-US" dirty="0" err="1"/>
                <a:t>Fysik</a:t>
              </a:r>
              <a:r>
                <a:rPr lang="en-US" dirty="0"/>
                <a:t> 1970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323ADEE-ACB0-077F-AC2A-A49E0DE8A120}"/>
                </a:ext>
              </a:extLst>
            </p:cNvPr>
            <p:cNvCxnSpPr/>
            <p:nvPr/>
          </p:nvCxnSpPr>
          <p:spPr>
            <a:xfrm>
              <a:off x="2525379" y="5052545"/>
              <a:ext cx="8028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A05AF18-46F5-8338-33DD-0F72668C14F7}"/>
                </a:ext>
              </a:extLst>
            </p:cNvPr>
            <p:cNvSpPr/>
            <p:nvPr/>
          </p:nvSpPr>
          <p:spPr>
            <a:xfrm>
              <a:off x="5087387" y="4903458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8CB93E6-C421-C27F-DFEE-E02B933D0DAD}"/>
                </a:ext>
              </a:extLst>
            </p:cNvPr>
            <p:cNvSpPr/>
            <p:nvPr/>
          </p:nvSpPr>
          <p:spPr>
            <a:xfrm>
              <a:off x="4133951" y="4903458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CB5A291-FCFE-F41A-30FC-7CFCA8D2A317}"/>
                </a:ext>
              </a:extLst>
            </p:cNvPr>
            <p:cNvSpPr/>
            <p:nvPr/>
          </p:nvSpPr>
          <p:spPr>
            <a:xfrm>
              <a:off x="6040823" y="4903458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7300ECB-C75B-C47F-AC5C-0B14F1E684EA}"/>
                </a:ext>
              </a:extLst>
            </p:cNvPr>
            <p:cNvSpPr/>
            <p:nvPr/>
          </p:nvSpPr>
          <p:spPr>
            <a:xfrm>
              <a:off x="6994259" y="4908545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3A23A7D-8801-1273-CBB0-A36DA3A83389}"/>
                </a:ext>
              </a:extLst>
            </p:cNvPr>
            <p:cNvSpPr/>
            <p:nvPr/>
          </p:nvSpPr>
          <p:spPr>
            <a:xfrm>
              <a:off x="7947695" y="4908545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6107187-E24C-C6D1-1BB4-692BE1D1A576}"/>
                </a:ext>
              </a:extLst>
            </p:cNvPr>
            <p:cNvSpPr/>
            <p:nvPr/>
          </p:nvSpPr>
          <p:spPr>
            <a:xfrm>
              <a:off x="8901131" y="4903458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FA7524-7108-65A6-1D36-8BD2C49276C2}"/>
                </a:ext>
              </a:extLst>
            </p:cNvPr>
            <p:cNvSpPr/>
            <p:nvPr/>
          </p:nvSpPr>
          <p:spPr>
            <a:xfrm>
              <a:off x="3169481" y="4903458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216D5F-7E3C-A9BE-CFFA-2F5342FD99F9}"/>
                </a:ext>
              </a:extLst>
            </p:cNvPr>
            <p:cNvSpPr/>
            <p:nvPr/>
          </p:nvSpPr>
          <p:spPr>
            <a:xfrm>
              <a:off x="9865601" y="4883581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E630E4E-57AE-C727-8901-62D235D85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1332" y="4565528"/>
              <a:ext cx="0" cy="92433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999DEFB-9665-7EA4-AD1C-2D382394A3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3019" y="4565528"/>
              <a:ext cx="0" cy="92433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17347A7-2D0D-EE67-0ED8-245F20B70D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4524" y="4565528"/>
              <a:ext cx="0" cy="92433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811E8E5-344F-45B4-8A51-EB07653005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6150" y="4565528"/>
              <a:ext cx="0" cy="92433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B76EC75-FB2B-6384-F7B5-FE59ED3BE60C}"/>
                </a:ext>
              </a:extLst>
            </p:cNvPr>
            <p:cNvCxnSpPr>
              <a:cxnSpLocks/>
            </p:cNvCxnSpPr>
            <p:nvPr/>
          </p:nvCxnSpPr>
          <p:spPr>
            <a:xfrm>
              <a:off x="4272115" y="4590375"/>
              <a:ext cx="0" cy="92433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8444645-0A12-1C3C-EBA5-76E3704EC5C8}"/>
                </a:ext>
              </a:extLst>
            </p:cNvPr>
            <p:cNvCxnSpPr>
              <a:cxnSpLocks/>
            </p:cNvCxnSpPr>
            <p:nvPr/>
          </p:nvCxnSpPr>
          <p:spPr>
            <a:xfrm>
              <a:off x="6183741" y="4563637"/>
              <a:ext cx="0" cy="92433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9637781-45F4-8716-9DB1-640A51931A0A}"/>
                </a:ext>
              </a:extLst>
            </p:cNvPr>
            <p:cNvCxnSpPr>
              <a:cxnSpLocks/>
            </p:cNvCxnSpPr>
            <p:nvPr/>
          </p:nvCxnSpPr>
          <p:spPr>
            <a:xfrm>
              <a:off x="8075488" y="4590375"/>
              <a:ext cx="0" cy="92433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FCE4B0B-0845-0849-64A7-6D0D3F3B558A}"/>
                </a:ext>
              </a:extLst>
            </p:cNvPr>
            <p:cNvCxnSpPr>
              <a:cxnSpLocks/>
            </p:cNvCxnSpPr>
            <p:nvPr/>
          </p:nvCxnSpPr>
          <p:spPr>
            <a:xfrm>
              <a:off x="9987114" y="4590375"/>
              <a:ext cx="0" cy="92433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46BAEC5-AE0A-F3B7-7688-291E2A6019D4}"/>
              </a:ext>
            </a:extLst>
          </p:cNvPr>
          <p:cNvGrpSpPr/>
          <p:nvPr/>
        </p:nvGrpSpPr>
        <p:grpSpPr>
          <a:xfrm>
            <a:off x="823820" y="4028867"/>
            <a:ext cx="9729559" cy="2509247"/>
            <a:chOff x="823820" y="1779291"/>
            <a:chExt cx="9729559" cy="2509247"/>
          </a:xfrm>
        </p:grpSpPr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5076" y="1779291"/>
              <a:ext cx="1284581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823820" y="3642207"/>
              <a:ext cx="2348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L. D. Landau</a:t>
              </a:r>
            </a:p>
            <a:p>
              <a:r>
                <a:rPr lang="en-US" dirty="0" err="1"/>
                <a:t>Nobelpris</a:t>
              </a:r>
              <a:r>
                <a:rPr lang="en-US" dirty="0"/>
                <a:t> </a:t>
              </a:r>
              <a:r>
                <a:rPr lang="en-US" dirty="0" err="1"/>
                <a:t>i</a:t>
              </a:r>
              <a:r>
                <a:rPr lang="en-US" dirty="0"/>
                <a:t> </a:t>
              </a:r>
              <a:r>
                <a:rPr lang="en-US" dirty="0" err="1"/>
                <a:t>Fysik</a:t>
              </a:r>
              <a:r>
                <a:rPr lang="en-US" dirty="0"/>
                <a:t> 1961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702AE3-57EA-051D-4A33-86FF113E7C7B}"/>
                </a:ext>
              </a:extLst>
            </p:cNvPr>
            <p:cNvCxnSpPr/>
            <p:nvPr/>
          </p:nvCxnSpPr>
          <p:spPr>
            <a:xfrm>
              <a:off x="2525379" y="2668719"/>
              <a:ext cx="8028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4025823-7C7E-7FF4-430E-9AF238E65EA4}"/>
                </a:ext>
              </a:extLst>
            </p:cNvPr>
            <p:cNvSpPr/>
            <p:nvPr/>
          </p:nvSpPr>
          <p:spPr>
            <a:xfrm>
              <a:off x="5087387" y="2543900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0D737D0-D9A0-09FF-1D80-20C475AFF95B}"/>
                </a:ext>
              </a:extLst>
            </p:cNvPr>
            <p:cNvSpPr/>
            <p:nvPr/>
          </p:nvSpPr>
          <p:spPr>
            <a:xfrm>
              <a:off x="4133951" y="2543900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32645A2-C6D1-3CDE-2E75-407FB4BCC844}"/>
                </a:ext>
              </a:extLst>
            </p:cNvPr>
            <p:cNvSpPr/>
            <p:nvPr/>
          </p:nvSpPr>
          <p:spPr>
            <a:xfrm>
              <a:off x="6040823" y="2543900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B680D89-534A-4A0D-36DE-7134F908E2DD}"/>
                </a:ext>
              </a:extLst>
            </p:cNvPr>
            <p:cNvSpPr/>
            <p:nvPr/>
          </p:nvSpPr>
          <p:spPr>
            <a:xfrm>
              <a:off x="6994259" y="2548987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A020448-EFA8-1063-A1CE-D92AFC5B69C6}"/>
                </a:ext>
              </a:extLst>
            </p:cNvPr>
            <p:cNvSpPr/>
            <p:nvPr/>
          </p:nvSpPr>
          <p:spPr>
            <a:xfrm>
              <a:off x="7947695" y="2548987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A380F8B-EBD2-B319-283D-7EEC5B3E5FB0}"/>
                </a:ext>
              </a:extLst>
            </p:cNvPr>
            <p:cNvSpPr/>
            <p:nvPr/>
          </p:nvSpPr>
          <p:spPr>
            <a:xfrm>
              <a:off x="8901131" y="2543900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8D9A81C-535C-DF28-D56C-AC630EE669FE}"/>
                </a:ext>
              </a:extLst>
            </p:cNvPr>
            <p:cNvSpPr/>
            <p:nvPr/>
          </p:nvSpPr>
          <p:spPr>
            <a:xfrm>
              <a:off x="3169481" y="2543900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9227676-18E6-8A7B-DC5D-202A842C7B6B}"/>
                </a:ext>
              </a:extLst>
            </p:cNvPr>
            <p:cNvSpPr/>
            <p:nvPr/>
          </p:nvSpPr>
          <p:spPr>
            <a:xfrm>
              <a:off x="9865601" y="2524023"/>
              <a:ext cx="288000" cy="28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6FEB77F-0F08-4C80-C8F6-651233EEEA69}"/>
                </a:ext>
              </a:extLst>
            </p:cNvPr>
            <p:cNvSpPr/>
            <p:nvPr/>
          </p:nvSpPr>
          <p:spPr>
            <a:xfrm>
              <a:off x="2940272" y="2345117"/>
              <a:ext cx="1678245" cy="67585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3231951-8F19-6CD4-8308-83E5B4AA884A}"/>
                </a:ext>
              </a:extLst>
            </p:cNvPr>
            <p:cNvSpPr/>
            <p:nvPr/>
          </p:nvSpPr>
          <p:spPr>
            <a:xfrm>
              <a:off x="4841700" y="2355061"/>
              <a:ext cx="1678245" cy="67585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B9997F4-1883-D8A5-810F-B3DCF5B0F82E}"/>
                </a:ext>
              </a:extLst>
            </p:cNvPr>
            <p:cNvSpPr/>
            <p:nvPr/>
          </p:nvSpPr>
          <p:spPr>
            <a:xfrm>
              <a:off x="6787654" y="2355061"/>
              <a:ext cx="1678245" cy="67585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E6C4E4-3423-0034-C4F9-5B198157F645}"/>
                </a:ext>
              </a:extLst>
            </p:cNvPr>
            <p:cNvSpPr/>
            <p:nvPr/>
          </p:nvSpPr>
          <p:spPr>
            <a:xfrm>
              <a:off x="8688244" y="2330097"/>
              <a:ext cx="1678245" cy="67585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AFEF8086-D9FF-D862-3EE0-348A1BBE7CFA}"/>
              </a:ext>
            </a:extLst>
          </p:cNvPr>
          <p:cNvSpPr/>
          <p:nvPr/>
        </p:nvSpPr>
        <p:spPr>
          <a:xfrm>
            <a:off x="4472303" y="605614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BC1B30A-F823-4D1A-F429-AF01E223552E}"/>
              </a:ext>
            </a:extLst>
          </p:cNvPr>
          <p:cNvSpPr/>
          <p:nvPr/>
        </p:nvSpPr>
        <p:spPr>
          <a:xfrm>
            <a:off x="5436773" y="6076026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0CAA15D-40A1-75F2-E198-DF5DCF614E8E}"/>
              </a:ext>
            </a:extLst>
          </p:cNvPr>
          <p:cNvSpPr/>
          <p:nvPr/>
        </p:nvSpPr>
        <p:spPr>
          <a:xfrm>
            <a:off x="4253667" y="5862223"/>
            <a:ext cx="1678245" cy="6758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1F5FBA5-0B70-8789-608E-65D81802068C}"/>
                  </a:ext>
                </a:extLst>
              </p:cNvPr>
              <p:cNvSpPr txBox="1"/>
              <p:nvPr/>
            </p:nvSpPr>
            <p:spPr>
              <a:xfrm>
                <a:off x="6018777" y="5635147"/>
                <a:ext cx="3024931" cy="11143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a-DK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√2</m:t>
                          </m:r>
                        </m:den>
                      </m:f>
                      <m:d>
                        <m:dPr>
                          <m:ctrlPr>
                            <a:rPr lang="da-DK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↑↓− ↓↑</m:t>
                          </m:r>
                        </m:e>
                      </m:d>
                    </m:oMath>
                  </m:oMathPara>
                </a14:m>
                <a:endParaRPr lang="da-DK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1F5FBA5-0B70-8789-608E-65D818020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777" y="5635147"/>
                <a:ext cx="3024931" cy="11143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46F554B4-6A1E-BF04-B90E-39F683AE17BD}"/>
              </a:ext>
            </a:extLst>
          </p:cNvPr>
          <p:cNvSpPr txBox="1"/>
          <p:nvPr/>
        </p:nvSpPr>
        <p:spPr>
          <a:xfrm>
            <a:off x="9338209" y="5908695"/>
            <a:ext cx="2735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err="1"/>
              <a:t>Entanglement</a:t>
            </a:r>
            <a:endParaRPr lang="da-DK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CCB20-4BF9-9AB7-B9A2-2BA7439F8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2590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Eksempel 3: </a:t>
            </a:r>
            <a:r>
              <a:rPr lang="en-US" sz="3600" dirty="0" err="1"/>
              <a:t>Opdagelse</a:t>
            </a:r>
            <a:r>
              <a:rPr lang="en-US" sz="3600" dirty="0"/>
              <a:t> </a:t>
            </a:r>
            <a:r>
              <a:rPr lang="en-US" sz="3600" dirty="0" err="1"/>
              <a:t>af</a:t>
            </a:r>
            <a:r>
              <a:rPr lang="en-US" sz="3600" dirty="0"/>
              <a:t> </a:t>
            </a:r>
            <a:r>
              <a:rPr lang="en-US" sz="3600" dirty="0" err="1"/>
              <a:t>antiferromagnetisme</a:t>
            </a:r>
            <a:br>
              <a:rPr lang="en-US" sz="3600" dirty="0"/>
            </a:br>
            <a:r>
              <a:rPr lang="en-US" sz="3600" dirty="0" err="1"/>
              <a:t>Magnetisk</a:t>
            </a:r>
            <a:r>
              <a:rPr lang="en-US" sz="3600" dirty="0"/>
              <a:t> </a:t>
            </a:r>
            <a:r>
              <a:rPr lang="en-US" sz="3600" dirty="0" err="1"/>
              <a:t>struktur</a:t>
            </a:r>
            <a:r>
              <a:rPr lang="en-US" sz="3600" dirty="0"/>
              <a:t> </a:t>
            </a:r>
            <a:r>
              <a:rPr lang="en-US" sz="3600" dirty="0" err="1"/>
              <a:t>af</a:t>
            </a:r>
            <a:r>
              <a:rPr lang="en-US" sz="3600" dirty="0"/>
              <a:t> </a:t>
            </a:r>
            <a:r>
              <a:rPr lang="en-US" sz="3600" dirty="0" err="1"/>
              <a:t>MnO</a:t>
            </a:r>
            <a:endParaRPr lang="en-US" sz="3600" dirty="0"/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921" y="1690688"/>
            <a:ext cx="5485821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8673" y="3874099"/>
            <a:ext cx="49097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Høje temperaturer</a:t>
            </a:r>
          </a:p>
          <a:p>
            <a:r>
              <a:rPr lang="da-DK" sz="2000" dirty="0"/>
              <a:t>Kun </a:t>
            </a:r>
            <a:r>
              <a:rPr lang="da-DK" sz="2000" dirty="0" err="1"/>
              <a:t>Bragg</a:t>
            </a:r>
            <a:r>
              <a:rPr lang="da-DK" sz="2000" dirty="0"/>
              <a:t> toppe fra krystal-strukturen</a:t>
            </a:r>
          </a:p>
          <a:p>
            <a:endParaRPr lang="da-DK" sz="2000" dirty="0"/>
          </a:p>
          <a:p>
            <a:r>
              <a:rPr lang="da-DK" sz="2000" b="1" dirty="0"/>
              <a:t>Lave temperaturer</a:t>
            </a:r>
          </a:p>
          <a:p>
            <a:r>
              <a:rPr lang="da-DK" sz="2000" dirty="0"/>
              <a:t>Der opstår nye </a:t>
            </a:r>
            <a:r>
              <a:rPr lang="da-DK" sz="2000" dirty="0" err="1"/>
              <a:t>Bragg</a:t>
            </a:r>
            <a:r>
              <a:rPr lang="da-DK" sz="2000" dirty="0"/>
              <a:t> toppe, som reflekterer en ny symmetri i systemet. </a:t>
            </a:r>
          </a:p>
          <a:p>
            <a:endParaRPr lang="da-DK" sz="2000" dirty="0"/>
          </a:p>
          <a:p>
            <a:r>
              <a:rPr lang="da-DK" sz="2000" b="1" dirty="0"/>
              <a:t>Konklusion</a:t>
            </a:r>
            <a:r>
              <a:rPr lang="da-DK" sz="2000" dirty="0"/>
              <a:t>: Lous </a:t>
            </a:r>
            <a:r>
              <a:rPr lang="da-DK" sz="2000" dirty="0" err="1"/>
              <a:t>Néel</a:t>
            </a:r>
            <a:r>
              <a:rPr lang="da-DK" sz="2000" dirty="0"/>
              <a:t> havde ret! </a:t>
            </a:r>
          </a:p>
          <a:p>
            <a:r>
              <a:rPr lang="da-DK" sz="2000" dirty="0" err="1"/>
              <a:t>Antiferromagnetisme</a:t>
            </a:r>
            <a:r>
              <a:rPr lang="da-DK" sz="2000" dirty="0"/>
              <a:t> eksisterer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21B9E-CD50-ECEC-3AB5-A26AC81CA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12" y="1764199"/>
            <a:ext cx="5097657" cy="18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ABF42-FA57-8359-57A2-FFD69DD3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2949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5F1FE-C253-1A59-0167-CDA7BA21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 4 </a:t>
            </a:r>
            <a:br>
              <a:rPr lang="da-DK" dirty="0"/>
            </a:br>
            <a:r>
              <a:rPr lang="da-DK" dirty="0"/>
              <a:t>Kobber-sulfat: CuSO</a:t>
            </a:r>
            <a:r>
              <a:rPr lang="da-DK" baseline="-25000" dirty="0"/>
              <a:t>4</a:t>
            </a:r>
            <a:r>
              <a:rPr lang="da-DK" dirty="0"/>
              <a:t>∙5D</a:t>
            </a:r>
            <a:r>
              <a:rPr lang="da-DK" baseline="-25000" dirty="0"/>
              <a:t>2</a:t>
            </a:r>
            <a:r>
              <a:rPr lang="da-DK" dirty="0"/>
              <a:t>O</a:t>
            </a:r>
          </a:p>
        </p:txBody>
      </p:sp>
      <p:pic>
        <p:nvPicPr>
          <p:cNvPr id="5" name="Content Placeholder 4" descr="A blue room with a light&#10;&#10;AI-generated content may be incorrect.">
            <a:extLst>
              <a:ext uri="{FF2B5EF4-FFF2-40B4-BE49-F238E27FC236}">
                <a16:creationId xmlns:a16="http://schemas.microsoft.com/office/drawing/2014/main" id="{561B8C09-F946-51A2-2B0B-9DB6C3854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1" y="1690688"/>
            <a:ext cx="5918482" cy="396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F14D41-97EE-5F70-24C5-8CBD3ABEFA14}"/>
              </a:ext>
            </a:extLst>
          </p:cNvPr>
          <p:cNvSpPr txBox="1"/>
          <p:nvPr/>
        </p:nvSpPr>
        <p:spPr>
          <a:xfrm>
            <a:off x="392524" y="1773540"/>
            <a:ext cx="6460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1"/>
                </a:solidFill>
              </a:rPr>
              <a:t>”</a:t>
            </a:r>
            <a:r>
              <a:rPr lang="da-DK" sz="2400" b="1" dirty="0" err="1">
                <a:solidFill>
                  <a:schemeClr val="bg1"/>
                </a:solidFill>
              </a:rPr>
              <a:t>Seizure</a:t>
            </a:r>
            <a:r>
              <a:rPr lang="da-DK" sz="2400" b="1" dirty="0">
                <a:solidFill>
                  <a:schemeClr val="bg1"/>
                </a:solidFill>
              </a:rPr>
              <a:t>” by Roger </a:t>
            </a:r>
            <a:r>
              <a:rPr lang="da-DK" sz="2400" b="1" dirty="0" err="1">
                <a:solidFill>
                  <a:schemeClr val="bg1"/>
                </a:solidFill>
              </a:rPr>
              <a:t>Hiorns</a:t>
            </a:r>
            <a:r>
              <a:rPr lang="da-DK" sz="2400" b="1" dirty="0">
                <a:solidFill>
                  <a:schemeClr val="bg1"/>
                </a:solidFill>
              </a:rPr>
              <a:t>, London 2008</a:t>
            </a:r>
          </a:p>
        </p:txBody>
      </p:sp>
      <p:pic>
        <p:nvPicPr>
          <p:cNvPr id="7" name="Content Placeholder 7" descr="Picture 373.jpg">
            <a:extLst>
              <a:ext uri="{FF2B5EF4-FFF2-40B4-BE49-F238E27FC236}">
                <a16:creationId xmlns:a16="http://schemas.microsoft.com/office/drawing/2014/main" id="{831113A5-BCDF-B195-4D1F-53DDD6B5B9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4294" y="1690688"/>
            <a:ext cx="5280000" cy="39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E2583-281C-23E5-C0A3-488C0A42D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687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5674B-E382-348A-DE21-AD648C712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722F-090E-D95E-86A9-1253F5C09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 4 </a:t>
            </a:r>
            <a:br>
              <a:rPr lang="da-DK" dirty="0"/>
            </a:br>
            <a:r>
              <a:rPr lang="da-DK" dirty="0"/>
              <a:t>Kobber-sulfat: CuSO</a:t>
            </a:r>
            <a:r>
              <a:rPr lang="da-DK" baseline="-25000" dirty="0"/>
              <a:t>4</a:t>
            </a:r>
            <a:r>
              <a:rPr lang="da-DK" dirty="0"/>
              <a:t>∙5D</a:t>
            </a:r>
            <a:r>
              <a:rPr lang="da-DK" baseline="-25000" dirty="0"/>
              <a:t>2</a:t>
            </a:r>
            <a:r>
              <a:rPr lang="da-DK" dirty="0"/>
              <a:t>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DADB4-632B-2981-2AFA-E670EC94143D}"/>
              </a:ext>
            </a:extLst>
          </p:cNvPr>
          <p:cNvCxnSpPr/>
          <p:nvPr/>
        </p:nvCxnSpPr>
        <p:spPr>
          <a:xfrm>
            <a:off x="974035" y="4260016"/>
            <a:ext cx="10058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5BFE77E-EC35-B0F8-C0F0-1E19C39A89EC}"/>
              </a:ext>
            </a:extLst>
          </p:cNvPr>
          <p:cNvSpPr/>
          <p:nvPr/>
        </p:nvSpPr>
        <p:spPr>
          <a:xfrm>
            <a:off x="3568411" y="411092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DFAD74-3378-33F7-7FCE-354CCDD9768E}"/>
              </a:ext>
            </a:extLst>
          </p:cNvPr>
          <p:cNvSpPr/>
          <p:nvPr/>
        </p:nvSpPr>
        <p:spPr>
          <a:xfrm>
            <a:off x="2614975" y="411092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DA27135-8C69-D7CD-939A-08E3E6D95160}"/>
              </a:ext>
            </a:extLst>
          </p:cNvPr>
          <p:cNvSpPr/>
          <p:nvPr/>
        </p:nvSpPr>
        <p:spPr>
          <a:xfrm>
            <a:off x="4521847" y="411092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3E6340-8618-B561-FA0B-CB4E32BC52F5}"/>
              </a:ext>
            </a:extLst>
          </p:cNvPr>
          <p:cNvSpPr/>
          <p:nvPr/>
        </p:nvSpPr>
        <p:spPr>
          <a:xfrm>
            <a:off x="5475283" y="4116016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6580D2-E8A6-7FD2-6104-2B30F8C7F5A6}"/>
              </a:ext>
            </a:extLst>
          </p:cNvPr>
          <p:cNvSpPr/>
          <p:nvPr/>
        </p:nvSpPr>
        <p:spPr>
          <a:xfrm>
            <a:off x="6428719" y="4116016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044307-A781-5119-5CD4-CECD27320DFF}"/>
              </a:ext>
            </a:extLst>
          </p:cNvPr>
          <p:cNvSpPr/>
          <p:nvPr/>
        </p:nvSpPr>
        <p:spPr>
          <a:xfrm>
            <a:off x="7382155" y="411092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71E0C63-6374-0B36-C6BF-D1F04FB76571}"/>
              </a:ext>
            </a:extLst>
          </p:cNvPr>
          <p:cNvSpPr/>
          <p:nvPr/>
        </p:nvSpPr>
        <p:spPr>
          <a:xfrm>
            <a:off x="1650505" y="411092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90B09A-2345-D363-4A04-5B073DBC8C0B}"/>
              </a:ext>
            </a:extLst>
          </p:cNvPr>
          <p:cNvSpPr/>
          <p:nvPr/>
        </p:nvSpPr>
        <p:spPr>
          <a:xfrm>
            <a:off x="8346625" y="409105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D8E53C-FA49-ECC0-9F39-2DC0F44BF7EE}"/>
              </a:ext>
            </a:extLst>
          </p:cNvPr>
          <p:cNvSpPr/>
          <p:nvPr/>
        </p:nvSpPr>
        <p:spPr>
          <a:xfrm>
            <a:off x="9311095" y="409105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9942F2-EC36-2E95-06BF-C9178BB01132}"/>
              </a:ext>
            </a:extLst>
          </p:cNvPr>
          <p:cNvSpPr/>
          <p:nvPr/>
        </p:nvSpPr>
        <p:spPr>
          <a:xfrm>
            <a:off x="10275565" y="411092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D6F09C-FF58-CABC-3239-96380906F247}"/>
              </a:ext>
            </a:extLst>
          </p:cNvPr>
          <p:cNvSpPr txBox="1"/>
          <p:nvPr/>
        </p:nvSpPr>
        <p:spPr>
          <a:xfrm>
            <a:off x="838200" y="1732568"/>
            <a:ext cx="9891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Krystal-strukturen indeholder kæder af kobber atomer. </a:t>
            </a:r>
          </a:p>
          <a:p>
            <a:endParaRPr lang="da-DK" sz="2800" dirty="0"/>
          </a:p>
          <a:p>
            <a:r>
              <a:rPr lang="da-DK" sz="2800" dirty="0"/>
              <a:t>Kæderne er effektivt magnetisk afkoblede fra hinanden.</a:t>
            </a:r>
          </a:p>
          <a:p>
            <a:r>
              <a:rPr lang="da-DK" sz="2800" dirty="0"/>
              <a:t>De magnetiske egenskaber er derfor 1-dimensionelle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97CA78-427D-CDA9-E850-ECFDAA3EEB30}"/>
              </a:ext>
            </a:extLst>
          </p:cNvPr>
          <p:cNvCxnSpPr/>
          <p:nvPr/>
        </p:nvCxnSpPr>
        <p:spPr>
          <a:xfrm>
            <a:off x="974035" y="6249308"/>
            <a:ext cx="10058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B098A9-8806-4806-1580-68CAFAD89981}"/>
              </a:ext>
            </a:extLst>
          </p:cNvPr>
          <p:cNvSpPr/>
          <p:nvPr/>
        </p:nvSpPr>
        <p:spPr>
          <a:xfrm>
            <a:off x="3568411" y="610022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3CA430-F1DD-500E-6E6D-0878E183DFBF}"/>
              </a:ext>
            </a:extLst>
          </p:cNvPr>
          <p:cNvSpPr/>
          <p:nvPr/>
        </p:nvSpPr>
        <p:spPr>
          <a:xfrm>
            <a:off x="2614975" y="610022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F877A2-FB8E-AA85-D285-F32B850E4580}"/>
              </a:ext>
            </a:extLst>
          </p:cNvPr>
          <p:cNvSpPr/>
          <p:nvPr/>
        </p:nvSpPr>
        <p:spPr>
          <a:xfrm>
            <a:off x="4521847" y="610022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1C77E1-F16B-0163-F2DA-D811FDF1E18C}"/>
              </a:ext>
            </a:extLst>
          </p:cNvPr>
          <p:cNvSpPr/>
          <p:nvPr/>
        </p:nvSpPr>
        <p:spPr>
          <a:xfrm>
            <a:off x="5475283" y="6105308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724390-E12F-FF0F-436D-4F4AF0F7C7D3}"/>
              </a:ext>
            </a:extLst>
          </p:cNvPr>
          <p:cNvSpPr/>
          <p:nvPr/>
        </p:nvSpPr>
        <p:spPr>
          <a:xfrm>
            <a:off x="6428719" y="6105308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F9EB3E8-9CFB-AE73-BADA-818E430DD567}"/>
              </a:ext>
            </a:extLst>
          </p:cNvPr>
          <p:cNvSpPr/>
          <p:nvPr/>
        </p:nvSpPr>
        <p:spPr>
          <a:xfrm>
            <a:off x="7382155" y="610022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8D5642-F604-EA1F-FA57-3A4B07BFE565}"/>
              </a:ext>
            </a:extLst>
          </p:cNvPr>
          <p:cNvSpPr/>
          <p:nvPr/>
        </p:nvSpPr>
        <p:spPr>
          <a:xfrm>
            <a:off x="1650505" y="610022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E646238-839C-787A-E7C9-9BA1769E5EA1}"/>
              </a:ext>
            </a:extLst>
          </p:cNvPr>
          <p:cNvSpPr/>
          <p:nvPr/>
        </p:nvSpPr>
        <p:spPr>
          <a:xfrm>
            <a:off x="8346625" y="608034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490FCF4-D19A-04C1-BFD5-774611E182AB}"/>
              </a:ext>
            </a:extLst>
          </p:cNvPr>
          <p:cNvSpPr/>
          <p:nvPr/>
        </p:nvSpPr>
        <p:spPr>
          <a:xfrm>
            <a:off x="9311095" y="608034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D861AB3-6D96-3545-D9F6-457956F6BCE5}"/>
              </a:ext>
            </a:extLst>
          </p:cNvPr>
          <p:cNvSpPr/>
          <p:nvPr/>
        </p:nvSpPr>
        <p:spPr>
          <a:xfrm>
            <a:off x="10275565" y="610022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4E9CAE0-4AA5-3C60-8604-8302EEB642F6}"/>
              </a:ext>
            </a:extLst>
          </p:cNvPr>
          <p:cNvCxnSpPr/>
          <p:nvPr/>
        </p:nvCxnSpPr>
        <p:spPr>
          <a:xfrm>
            <a:off x="5615872" y="4513328"/>
            <a:ext cx="93058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E8D80FD-6C2B-7206-0BC7-9A41AFE209A8}"/>
                  </a:ext>
                </a:extLst>
              </p:cNvPr>
              <p:cNvSpPr txBox="1"/>
              <p:nvPr/>
            </p:nvSpPr>
            <p:spPr>
              <a:xfrm>
                <a:off x="3032490" y="4513328"/>
                <a:ext cx="609734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32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a-DK" sz="32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E8D80FD-6C2B-7206-0BC7-9A41AFE20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490" y="4513328"/>
                <a:ext cx="6097348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54CDC57-5E1F-97B6-2B2E-E399759AAACE}"/>
                  </a:ext>
                </a:extLst>
              </p:cNvPr>
              <p:cNvSpPr txBox="1"/>
              <p:nvPr/>
            </p:nvSpPr>
            <p:spPr>
              <a:xfrm>
                <a:off x="-580597" y="5029308"/>
                <a:ext cx="609734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32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da-DK" sz="3200" b="0" i="1" dirty="0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a:rPr lang="da-DK" sz="32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a-DK" sz="3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54CDC57-5E1F-97B6-2B2E-E399759AA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0597" y="5029308"/>
                <a:ext cx="6097348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85F30DE-5B9A-329C-0F10-764852E30FC0}"/>
              </a:ext>
            </a:extLst>
          </p:cNvPr>
          <p:cNvCxnSpPr>
            <a:cxnSpLocks/>
          </p:cNvCxnSpPr>
          <p:nvPr/>
        </p:nvCxnSpPr>
        <p:spPr>
          <a:xfrm rot="5400000">
            <a:off x="804505" y="5234344"/>
            <a:ext cx="198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844E0E-E3CF-9EFD-D68A-5E1CD2419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1538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10A49-93CD-87D5-1276-C3EEE480D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9D9C8-B62E-812A-2F22-E97E66FB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 4 </a:t>
            </a:r>
            <a:br>
              <a:rPr lang="da-DK" dirty="0"/>
            </a:br>
            <a:r>
              <a:rPr lang="da-DK" dirty="0"/>
              <a:t>Kobber-sulfat: CuSO</a:t>
            </a:r>
            <a:r>
              <a:rPr lang="da-DK" baseline="-25000" dirty="0"/>
              <a:t>4</a:t>
            </a:r>
            <a:r>
              <a:rPr lang="da-DK" dirty="0"/>
              <a:t>∙5D</a:t>
            </a:r>
            <a:r>
              <a:rPr lang="da-DK" baseline="-25000" dirty="0"/>
              <a:t>2</a:t>
            </a:r>
            <a:r>
              <a:rPr lang="da-DK" dirty="0"/>
              <a:t>O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41EEA3-BBC1-31B3-3747-0B3292537301}"/>
              </a:ext>
            </a:extLst>
          </p:cNvPr>
          <p:cNvCxnSpPr/>
          <p:nvPr/>
        </p:nvCxnSpPr>
        <p:spPr>
          <a:xfrm>
            <a:off x="974035" y="4025348"/>
            <a:ext cx="10058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2B33AD2-3E73-36E9-C690-8136233E35B8}"/>
              </a:ext>
            </a:extLst>
          </p:cNvPr>
          <p:cNvSpPr/>
          <p:nvPr/>
        </p:nvSpPr>
        <p:spPr>
          <a:xfrm>
            <a:off x="3568411" y="387626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7F67A3-7C2F-1CC3-ED39-7AF03E739E31}"/>
              </a:ext>
            </a:extLst>
          </p:cNvPr>
          <p:cNvSpPr/>
          <p:nvPr/>
        </p:nvSpPr>
        <p:spPr>
          <a:xfrm>
            <a:off x="2614975" y="387626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D395E8-0191-C258-0229-A3103155078E}"/>
              </a:ext>
            </a:extLst>
          </p:cNvPr>
          <p:cNvSpPr/>
          <p:nvPr/>
        </p:nvSpPr>
        <p:spPr>
          <a:xfrm>
            <a:off x="4521847" y="387626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A4CD8E-2D0F-4999-E1B7-A892183492A0}"/>
              </a:ext>
            </a:extLst>
          </p:cNvPr>
          <p:cNvSpPr/>
          <p:nvPr/>
        </p:nvSpPr>
        <p:spPr>
          <a:xfrm>
            <a:off x="5475283" y="3881348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91F7D1-FDFA-95C9-F019-0B289F5EDAEB}"/>
              </a:ext>
            </a:extLst>
          </p:cNvPr>
          <p:cNvSpPr/>
          <p:nvPr/>
        </p:nvSpPr>
        <p:spPr>
          <a:xfrm>
            <a:off x="6428719" y="3881348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E1E1D1-A122-7883-82A5-EAADE58EF098}"/>
              </a:ext>
            </a:extLst>
          </p:cNvPr>
          <p:cNvSpPr/>
          <p:nvPr/>
        </p:nvSpPr>
        <p:spPr>
          <a:xfrm>
            <a:off x="7382155" y="387626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59115-9AB2-92F1-C34C-698EDDE696E1}"/>
              </a:ext>
            </a:extLst>
          </p:cNvPr>
          <p:cNvSpPr/>
          <p:nvPr/>
        </p:nvSpPr>
        <p:spPr>
          <a:xfrm>
            <a:off x="1650505" y="387626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EC4220-4AE3-81E0-CFB8-E629F47D71B8}"/>
              </a:ext>
            </a:extLst>
          </p:cNvPr>
          <p:cNvSpPr/>
          <p:nvPr/>
        </p:nvSpPr>
        <p:spPr>
          <a:xfrm>
            <a:off x="8346625" y="385638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6D1D14-EAB6-F1CB-AC4B-9DCF3996B1D0}"/>
              </a:ext>
            </a:extLst>
          </p:cNvPr>
          <p:cNvSpPr/>
          <p:nvPr/>
        </p:nvSpPr>
        <p:spPr>
          <a:xfrm>
            <a:off x="9311095" y="385638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B0EC7DF-685B-E901-14B1-F758B487102E}"/>
              </a:ext>
            </a:extLst>
          </p:cNvPr>
          <p:cNvSpPr/>
          <p:nvPr/>
        </p:nvSpPr>
        <p:spPr>
          <a:xfrm>
            <a:off x="10275565" y="387626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4B48DE-669C-4DCE-6485-8D8077498FA1}"/>
              </a:ext>
            </a:extLst>
          </p:cNvPr>
          <p:cNvSpPr/>
          <p:nvPr/>
        </p:nvSpPr>
        <p:spPr>
          <a:xfrm>
            <a:off x="1421296" y="3677478"/>
            <a:ext cx="1678245" cy="6758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0F47EEC-80E9-D4D6-14FE-38B3309F5E4D}"/>
              </a:ext>
            </a:extLst>
          </p:cNvPr>
          <p:cNvSpPr/>
          <p:nvPr/>
        </p:nvSpPr>
        <p:spPr>
          <a:xfrm>
            <a:off x="3322724" y="3687422"/>
            <a:ext cx="1678245" cy="6758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B93A59-9D93-DCAF-900C-4B2B019E01B0}"/>
              </a:ext>
            </a:extLst>
          </p:cNvPr>
          <p:cNvSpPr/>
          <p:nvPr/>
        </p:nvSpPr>
        <p:spPr>
          <a:xfrm>
            <a:off x="5268678" y="3687422"/>
            <a:ext cx="1678245" cy="6758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BCCF15-AFE3-789A-C150-2A22BD48738F}"/>
              </a:ext>
            </a:extLst>
          </p:cNvPr>
          <p:cNvSpPr/>
          <p:nvPr/>
        </p:nvSpPr>
        <p:spPr>
          <a:xfrm>
            <a:off x="7169268" y="3662458"/>
            <a:ext cx="1678245" cy="6758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CC1928-6F86-B4AE-5991-65E17F0EC39A}"/>
              </a:ext>
            </a:extLst>
          </p:cNvPr>
          <p:cNvSpPr/>
          <p:nvPr/>
        </p:nvSpPr>
        <p:spPr>
          <a:xfrm>
            <a:off x="9092459" y="3662458"/>
            <a:ext cx="1678245" cy="6758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9024E5-0D7E-24EC-24B7-221A1A5612AC}"/>
              </a:ext>
            </a:extLst>
          </p:cNvPr>
          <p:cNvSpPr/>
          <p:nvPr/>
        </p:nvSpPr>
        <p:spPr>
          <a:xfrm>
            <a:off x="6185038" y="2332776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7DFD83-78A5-6683-6A78-06F8490FFE5E}"/>
              </a:ext>
            </a:extLst>
          </p:cNvPr>
          <p:cNvSpPr/>
          <p:nvPr/>
        </p:nvSpPr>
        <p:spPr>
          <a:xfrm>
            <a:off x="7149508" y="2352653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3D58FFF-C89B-A4D8-34E1-09629982ED24}"/>
              </a:ext>
            </a:extLst>
          </p:cNvPr>
          <p:cNvSpPr/>
          <p:nvPr/>
        </p:nvSpPr>
        <p:spPr>
          <a:xfrm>
            <a:off x="5966402" y="2138850"/>
            <a:ext cx="1678245" cy="6758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8F9326-C323-1D33-3E11-0FCC471A6E11}"/>
                  </a:ext>
                </a:extLst>
              </p:cNvPr>
              <p:cNvSpPr txBox="1"/>
              <p:nvPr/>
            </p:nvSpPr>
            <p:spPr>
              <a:xfrm>
                <a:off x="7895053" y="1832552"/>
                <a:ext cx="3024931" cy="11143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a-DK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√2</m:t>
                          </m:r>
                        </m:den>
                      </m:f>
                      <m:d>
                        <m:dPr>
                          <m:ctrlPr>
                            <a:rPr lang="da-DK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↑↓− ↓↑</m:t>
                          </m:r>
                        </m:e>
                      </m:d>
                    </m:oMath>
                  </m:oMathPara>
                </a14:m>
                <a:endParaRPr lang="da-DK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8F9326-C323-1D33-3E11-0FCC471A6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5053" y="1832552"/>
                <a:ext cx="3024931" cy="11143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3FEE5EB-7A0E-A506-8126-204B64D47DF1}"/>
              </a:ext>
            </a:extLst>
          </p:cNvPr>
          <p:cNvSpPr txBox="1"/>
          <p:nvPr/>
        </p:nvSpPr>
        <p:spPr>
          <a:xfrm>
            <a:off x="927162" y="2169574"/>
            <a:ext cx="359690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3600" dirty="0" err="1"/>
              <a:t>Magnet-felt</a:t>
            </a:r>
            <a:r>
              <a:rPr lang="da-DK" sz="3600" dirty="0"/>
              <a:t> = 0T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CBC941A-1346-ECA0-BD71-39D48F1F7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6A4AD3-AE16-6549-7CB2-1C52876C80B0}"/>
              </a:ext>
            </a:extLst>
          </p:cNvPr>
          <p:cNvSpPr txBox="1"/>
          <p:nvPr/>
        </p:nvSpPr>
        <p:spPr>
          <a:xfrm>
            <a:off x="906514" y="4686180"/>
            <a:ext cx="110344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Eksperimentelt: Ingen magnetisk orden for T&gt;40 mK.</a:t>
            </a:r>
          </a:p>
          <a:p>
            <a:endParaRPr lang="da-DK" sz="2800" dirty="0"/>
          </a:p>
          <a:p>
            <a:r>
              <a:rPr lang="da-DK" sz="2800" dirty="0"/>
              <a:t>Vi kan i stedet bevise at grundtilstanden er ”</a:t>
            </a:r>
            <a:r>
              <a:rPr lang="da-DK" sz="2800" dirty="0" err="1"/>
              <a:t>entangled</a:t>
            </a:r>
            <a:r>
              <a:rPr lang="da-DK" sz="2800" dirty="0"/>
              <a:t>” ved at studere de magnetiske </a:t>
            </a:r>
            <a:r>
              <a:rPr lang="da-DK" sz="2800" dirty="0" err="1"/>
              <a:t>eksitationer</a:t>
            </a:r>
            <a:r>
              <a:rPr lang="da-DK" sz="2800" dirty="0"/>
              <a:t> og sammenligne med teorien</a:t>
            </a:r>
          </a:p>
        </p:txBody>
      </p:sp>
    </p:spTree>
    <p:extLst>
      <p:ext uri="{BB962C8B-B14F-4D97-AF65-F5344CB8AC3E}">
        <p14:creationId xmlns:p14="http://schemas.microsoft.com/office/powerpoint/2010/main" val="3588785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29BE2-6265-9422-4AFF-4CB62FA0F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44B7-2897-7CFF-75E7-095256B0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Røntgens vekselvirkning med materialer</a:t>
            </a:r>
          </a:p>
        </p:txBody>
      </p:sp>
      <p:pic>
        <p:nvPicPr>
          <p:cNvPr id="3" name="Picture 1" descr="1.4.png">
            <a:extLst>
              <a:ext uri="{FF2B5EF4-FFF2-40B4-BE49-F238E27FC236}">
                <a16:creationId xmlns:a16="http://schemas.microsoft.com/office/drawing/2014/main" id="{A3742B88-DD6E-F833-21A9-6277CF003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6" r="14875" b="22884"/>
          <a:stretch/>
        </p:blipFill>
        <p:spPr bwMode="auto">
          <a:xfrm>
            <a:off x="2411825" y="2572872"/>
            <a:ext cx="6310992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31C11C-DE64-223B-F203-1366CD46048F}"/>
              </a:ext>
            </a:extLst>
          </p:cNvPr>
          <p:cNvSpPr txBox="1"/>
          <p:nvPr/>
        </p:nvSpPr>
        <p:spPr>
          <a:xfrm>
            <a:off x="907319" y="6389129"/>
            <a:ext cx="1037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Elements of </a:t>
            </a:r>
            <a:r>
              <a:rPr lang="da-DK" i="1" dirty="0" err="1"/>
              <a:t>Modern</a:t>
            </a:r>
            <a:r>
              <a:rPr lang="da-DK" i="1" dirty="0"/>
              <a:t> X-</a:t>
            </a:r>
            <a:r>
              <a:rPr lang="da-DK" i="1" dirty="0" err="1"/>
              <a:t>ray</a:t>
            </a:r>
            <a:r>
              <a:rPr lang="da-DK" i="1" dirty="0"/>
              <a:t> Physics</a:t>
            </a:r>
            <a:r>
              <a:rPr lang="da-DK" dirty="0"/>
              <a:t>, 2. udgave, J. Als-Nielsen &amp; D. McMorrow, </a:t>
            </a:r>
            <a:r>
              <a:rPr lang="da-DK" dirty="0" err="1"/>
              <a:t>Wiley</a:t>
            </a:r>
            <a:r>
              <a:rPr lang="da-DK" dirty="0"/>
              <a:t> (2011)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84877-1188-F112-0758-B7F714A9D926}"/>
              </a:ext>
            </a:extLst>
          </p:cNvPr>
          <p:cNvSpPr txBox="1"/>
          <p:nvPr/>
        </p:nvSpPr>
        <p:spPr>
          <a:xfrm>
            <a:off x="3220631" y="4588872"/>
            <a:ext cx="469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Røntgenstråling er </a:t>
            </a:r>
            <a:r>
              <a:rPr lang="da-DK" b="1" dirty="0"/>
              <a:t>elektromagnetiske bølger</a:t>
            </a:r>
            <a:r>
              <a:rPr lang="da-DK" dirty="0"/>
              <a:t> med bølgelængder af størrelsesorden 10</a:t>
            </a:r>
            <a:r>
              <a:rPr lang="da-DK" baseline="30000" dirty="0"/>
              <a:t>-10</a:t>
            </a:r>
            <a:r>
              <a:rPr lang="da-DK" dirty="0"/>
              <a:t> 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453743D-723A-A0F2-C996-D4926B31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8826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80F26-7B34-E831-8888-D63ACB990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613E-B623-6C17-28EB-0FF9741A3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 4 </a:t>
            </a:r>
            <a:br>
              <a:rPr lang="da-DK" dirty="0"/>
            </a:br>
            <a:r>
              <a:rPr lang="da-DK" dirty="0"/>
              <a:t>Kobber-sulfat: CuSO</a:t>
            </a:r>
            <a:r>
              <a:rPr lang="da-DK" baseline="-25000" dirty="0"/>
              <a:t>4</a:t>
            </a:r>
            <a:r>
              <a:rPr lang="da-DK" dirty="0"/>
              <a:t>∙5D</a:t>
            </a:r>
            <a:r>
              <a:rPr lang="da-DK" baseline="-25000" dirty="0"/>
              <a:t>2</a:t>
            </a:r>
            <a:r>
              <a:rPr lang="da-DK" dirty="0"/>
              <a:t>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BC0FEC-03D4-67AA-6954-5BEC9E91B8C3}"/>
              </a:ext>
            </a:extLst>
          </p:cNvPr>
          <p:cNvCxnSpPr/>
          <p:nvPr/>
        </p:nvCxnSpPr>
        <p:spPr>
          <a:xfrm>
            <a:off x="974035" y="4025348"/>
            <a:ext cx="10058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AFAFE56-935C-E7D5-C6E6-296422D0C221}"/>
              </a:ext>
            </a:extLst>
          </p:cNvPr>
          <p:cNvSpPr/>
          <p:nvPr/>
        </p:nvSpPr>
        <p:spPr>
          <a:xfrm>
            <a:off x="3568411" y="387626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627B5F-6AAB-218C-112B-DD48B5F39995}"/>
              </a:ext>
            </a:extLst>
          </p:cNvPr>
          <p:cNvSpPr/>
          <p:nvPr/>
        </p:nvSpPr>
        <p:spPr>
          <a:xfrm>
            <a:off x="2614975" y="387626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936AB7-54D3-B24C-625D-930FF46C91B2}"/>
              </a:ext>
            </a:extLst>
          </p:cNvPr>
          <p:cNvSpPr/>
          <p:nvPr/>
        </p:nvSpPr>
        <p:spPr>
          <a:xfrm>
            <a:off x="4521847" y="387626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9758D9-76C5-13AF-531B-79841C4B0851}"/>
              </a:ext>
            </a:extLst>
          </p:cNvPr>
          <p:cNvSpPr/>
          <p:nvPr/>
        </p:nvSpPr>
        <p:spPr>
          <a:xfrm>
            <a:off x="5475283" y="3881348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CD70455-A499-E7A2-48EA-1F86D687368F}"/>
              </a:ext>
            </a:extLst>
          </p:cNvPr>
          <p:cNvSpPr/>
          <p:nvPr/>
        </p:nvSpPr>
        <p:spPr>
          <a:xfrm>
            <a:off x="6428719" y="3881348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F4706FC-94EF-1C6D-D6E8-8729AF017F87}"/>
              </a:ext>
            </a:extLst>
          </p:cNvPr>
          <p:cNvSpPr/>
          <p:nvPr/>
        </p:nvSpPr>
        <p:spPr>
          <a:xfrm>
            <a:off x="7382155" y="387626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09BA20-1418-2698-3023-0343DD86F793}"/>
              </a:ext>
            </a:extLst>
          </p:cNvPr>
          <p:cNvSpPr/>
          <p:nvPr/>
        </p:nvSpPr>
        <p:spPr>
          <a:xfrm>
            <a:off x="1650505" y="387626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CC2DCF9-AD1C-C8A6-3509-F0B4CF0059D1}"/>
              </a:ext>
            </a:extLst>
          </p:cNvPr>
          <p:cNvSpPr/>
          <p:nvPr/>
        </p:nvSpPr>
        <p:spPr>
          <a:xfrm>
            <a:off x="8346625" y="385638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3FF446-0526-777B-1A37-D84C15354BD4}"/>
              </a:ext>
            </a:extLst>
          </p:cNvPr>
          <p:cNvSpPr/>
          <p:nvPr/>
        </p:nvSpPr>
        <p:spPr>
          <a:xfrm>
            <a:off x="9311095" y="385638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46CDA79-871B-04BF-AF56-9766BBE110EF}"/>
              </a:ext>
            </a:extLst>
          </p:cNvPr>
          <p:cNvSpPr/>
          <p:nvPr/>
        </p:nvSpPr>
        <p:spPr>
          <a:xfrm>
            <a:off x="10275565" y="387626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803643-8B89-19CA-493C-ABE3752AFD3A}"/>
              </a:ext>
            </a:extLst>
          </p:cNvPr>
          <p:cNvCxnSpPr>
            <a:cxnSpLocks/>
          </p:cNvCxnSpPr>
          <p:nvPr/>
        </p:nvCxnSpPr>
        <p:spPr>
          <a:xfrm flipV="1">
            <a:off x="1792356" y="3538331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0956AA-8AD7-8C97-6C57-18B4E3AA9D7B}"/>
              </a:ext>
            </a:extLst>
          </p:cNvPr>
          <p:cNvCxnSpPr>
            <a:cxnSpLocks/>
          </p:cNvCxnSpPr>
          <p:nvPr/>
        </p:nvCxnSpPr>
        <p:spPr>
          <a:xfrm flipV="1">
            <a:off x="3694043" y="3538331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701472-BAA8-FD92-9A77-DA762290658A}"/>
              </a:ext>
            </a:extLst>
          </p:cNvPr>
          <p:cNvCxnSpPr>
            <a:cxnSpLocks/>
          </p:cNvCxnSpPr>
          <p:nvPr/>
        </p:nvCxnSpPr>
        <p:spPr>
          <a:xfrm flipV="1">
            <a:off x="5625548" y="3538331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5F328A-37C9-8048-2FF9-1B632D6C7A27}"/>
              </a:ext>
            </a:extLst>
          </p:cNvPr>
          <p:cNvCxnSpPr>
            <a:cxnSpLocks/>
          </p:cNvCxnSpPr>
          <p:nvPr/>
        </p:nvCxnSpPr>
        <p:spPr>
          <a:xfrm flipV="1">
            <a:off x="7537174" y="3538331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36BFBC-781D-19C8-BA42-D43F6872F496}"/>
              </a:ext>
            </a:extLst>
          </p:cNvPr>
          <p:cNvCxnSpPr>
            <a:cxnSpLocks/>
          </p:cNvCxnSpPr>
          <p:nvPr/>
        </p:nvCxnSpPr>
        <p:spPr>
          <a:xfrm flipV="1">
            <a:off x="9458739" y="3538331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58F648-48A1-7AF7-2CCA-B5161444A475}"/>
              </a:ext>
            </a:extLst>
          </p:cNvPr>
          <p:cNvCxnSpPr>
            <a:cxnSpLocks/>
          </p:cNvCxnSpPr>
          <p:nvPr/>
        </p:nvCxnSpPr>
        <p:spPr>
          <a:xfrm flipV="1">
            <a:off x="2753139" y="3563178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81CF6C-5368-2A22-BD02-8EFDF9803E48}"/>
              </a:ext>
            </a:extLst>
          </p:cNvPr>
          <p:cNvCxnSpPr>
            <a:cxnSpLocks/>
          </p:cNvCxnSpPr>
          <p:nvPr/>
        </p:nvCxnSpPr>
        <p:spPr>
          <a:xfrm flipV="1">
            <a:off x="4664765" y="3536440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BAEF4B-2652-4F86-F580-D7C825293946}"/>
              </a:ext>
            </a:extLst>
          </p:cNvPr>
          <p:cNvCxnSpPr>
            <a:cxnSpLocks/>
          </p:cNvCxnSpPr>
          <p:nvPr/>
        </p:nvCxnSpPr>
        <p:spPr>
          <a:xfrm flipV="1">
            <a:off x="6564604" y="3563178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E131E58-5A49-CBDC-8B68-B66CDE5C30B2}"/>
              </a:ext>
            </a:extLst>
          </p:cNvPr>
          <p:cNvCxnSpPr>
            <a:cxnSpLocks/>
          </p:cNvCxnSpPr>
          <p:nvPr/>
        </p:nvCxnSpPr>
        <p:spPr>
          <a:xfrm flipV="1">
            <a:off x="8484322" y="3563178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C9E4492-5A35-F422-E5CD-1EA27B00720A}"/>
              </a:ext>
            </a:extLst>
          </p:cNvPr>
          <p:cNvCxnSpPr>
            <a:cxnSpLocks/>
          </p:cNvCxnSpPr>
          <p:nvPr/>
        </p:nvCxnSpPr>
        <p:spPr>
          <a:xfrm flipV="1">
            <a:off x="10409581" y="3563178"/>
            <a:ext cx="0" cy="924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143" descr="in14-fig1">
            <a:extLst>
              <a:ext uri="{FF2B5EF4-FFF2-40B4-BE49-F238E27FC236}">
                <a16:creationId xmlns:a16="http://schemas.microsoft.com/office/drawing/2014/main" id="{518485E8-C095-0071-EDC1-08D497677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42806" y="520688"/>
            <a:ext cx="2050722" cy="2628000"/>
          </a:xfrm>
          <a:prstGeom prst="rect">
            <a:avLst/>
          </a:prstGeom>
          <a:noFill/>
        </p:spPr>
      </p:pic>
      <p:pic>
        <p:nvPicPr>
          <p:cNvPr id="39" name="Picture 17" descr="111-1157_IMG">
            <a:extLst>
              <a:ext uri="{FF2B5EF4-FFF2-40B4-BE49-F238E27FC236}">
                <a16:creationId xmlns:a16="http://schemas.microsoft.com/office/drawing/2014/main" id="{72C87DDA-8C32-8F7F-9796-2124EFC33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5800" t="26265" r="20058" b="28745"/>
          <a:stretch>
            <a:fillRect/>
          </a:stretch>
        </p:blipFill>
        <p:spPr bwMode="auto">
          <a:xfrm>
            <a:off x="7904855" y="520688"/>
            <a:ext cx="1934501" cy="2628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7AC1D-5E68-0E98-8BEE-5B40A70F0171}"/>
              </a:ext>
            </a:extLst>
          </p:cNvPr>
          <p:cNvSpPr txBox="1"/>
          <p:nvPr/>
        </p:nvSpPr>
        <p:spPr>
          <a:xfrm>
            <a:off x="927162" y="2169574"/>
            <a:ext cx="359690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3600" dirty="0" err="1"/>
              <a:t>Magnet-felt</a:t>
            </a:r>
            <a:r>
              <a:rPr lang="da-DK" sz="3600" dirty="0"/>
              <a:t> = 5T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5DC48-52FB-AD62-6E4A-FFD19BCB4DE9}"/>
              </a:ext>
            </a:extLst>
          </p:cNvPr>
          <p:cNvSpPr txBox="1"/>
          <p:nvPr/>
        </p:nvSpPr>
        <p:spPr>
          <a:xfrm>
            <a:off x="906514" y="4686180"/>
            <a:ext cx="11034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Eksperimentelt: Systemet er polariseret og ligner en </a:t>
            </a:r>
            <a:r>
              <a:rPr lang="da-DK" sz="2800" dirty="0" err="1"/>
              <a:t>ferromagnet</a:t>
            </a:r>
            <a:endParaRPr lang="da-DK" sz="2800" dirty="0"/>
          </a:p>
          <a:p>
            <a:endParaRPr lang="da-DK" sz="2800" dirty="0"/>
          </a:p>
          <a:p>
            <a:r>
              <a:rPr lang="da-DK" sz="2800" dirty="0"/>
              <a:t>Nu forventer vi at de magnetiske </a:t>
            </a:r>
            <a:r>
              <a:rPr lang="da-DK" sz="2800" dirty="0" err="1"/>
              <a:t>eksitationer</a:t>
            </a:r>
            <a:r>
              <a:rPr lang="da-DK" sz="2800" dirty="0"/>
              <a:t> er spinbølger</a:t>
            </a:r>
          </a:p>
        </p:txBody>
      </p:sp>
      <p:pic>
        <p:nvPicPr>
          <p:cNvPr id="19" name="Picture 4" descr="animspins">
            <a:extLst>
              <a:ext uri="{FF2B5EF4-FFF2-40B4-BE49-F238E27FC236}">
                <a16:creationId xmlns:a16="http://schemas.microsoft.com/office/drawing/2014/main" id="{3B1321DE-AC65-8C23-4EA8-B4D110AD1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85" y="5925792"/>
            <a:ext cx="24768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34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BA38-2973-1CDD-124C-089A07A5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 4</a:t>
            </a:r>
            <a:br>
              <a:rPr lang="da-DK" dirty="0"/>
            </a:br>
            <a:r>
              <a:rPr lang="da-DK" dirty="0"/>
              <a:t>Magnetisk dynamik ved 50 </a:t>
            </a:r>
            <a:r>
              <a:rPr lang="da-DK" dirty="0" err="1"/>
              <a:t>milli</a:t>
            </a:r>
            <a:r>
              <a:rPr lang="da-DK" dirty="0"/>
              <a:t>-Kelvin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1593B-280D-A735-DBFB-CE45C21A1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5" r="51869"/>
          <a:stretch/>
        </p:blipFill>
        <p:spPr>
          <a:xfrm>
            <a:off x="6375676" y="2690756"/>
            <a:ext cx="5243639" cy="36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F6AAB7-11A9-861D-703F-2FC5CD4B5F4E}"/>
              </a:ext>
            </a:extLst>
          </p:cNvPr>
          <p:cNvSpPr txBox="1"/>
          <p:nvPr/>
        </p:nvSpPr>
        <p:spPr>
          <a:xfrm>
            <a:off x="516041" y="6439809"/>
            <a:ext cx="7713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M. Mourigal et al, Nature Physics (2015)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CED39D-3A32-7ED3-20DC-F4AB707F6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401"/>
          <a:stretch/>
        </p:blipFill>
        <p:spPr>
          <a:xfrm>
            <a:off x="516041" y="2690756"/>
            <a:ext cx="5427558" cy="36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ABE661-50FB-FFFD-0187-0E571D3CE8AF}"/>
              </a:ext>
            </a:extLst>
          </p:cNvPr>
          <p:cNvSpPr txBox="1"/>
          <p:nvPr/>
        </p:nvSpPr>
        <p:spPr>
          <a:xfrm>
            <a:off x="516041" y="2010607"/>
            <a:ext cx="5625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”</a:t>
            </a:r>
            <a:r>
              <a:rPr lang="da-DK" sz="2400" dirty="0" err="1"/>
              <a:t>Entanglement</a:t>
            </a:r>
            <a:r>
              <a:rPr lang="da-DK" sz="2400" dirty="0"/>
              <a:t> spektrum” - kontinuum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AB7475-73F1-D53C-3B86-F830B30B5C30}"/>
              </a:ext>
            </a:extLst>
          </p:cNvPr>
          <p:cNvSpPr txBox="1"/>
          <p:nvPr/>
        </p:nvSpPr>
        <p:spPr>
          <a:xfrm>
            <a:off x="6141357" y="2000762"/>
            <a:ext cx="5625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Klassiske </a:t>
            </a:r>
            <a:r>
              <a:rPr lang="da-DK" sz="2400" dirty="0" err="1"/>
              <a:t>eksitationer</a:t>
            </a:r>
            <a:r>
              <a:rPr lang="da-DK" sz="2400" dirty="0"/>
              <a:t> (spinbølger)</a:t>
            </a:r>
          </a:p>
        </p:txBody>
      </p:sp>
      <p:pic>
        <p:nvPicPr>
          <p:cNvPr id="25" name="Picture 24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36E2C3BC-C48A-A30E-A56C-4C124AB12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592" y="73906"/>
            <a:ext cx="1908000" cy="1908000"/>
          </a:xfrm>
          <a:prstGeom prst="rect">
            <a:avLst/>
          </a:prstGeom>
        </p:spPr>
      </p:pic>
      <p:pic>
        <p:nvPicPr>
          <p:cNvPr id="9" name="Picture 4" descr="animspins">
            <a:extLst>
              <a:ext uri="{FF2B5EF4-FFF2-40B4-BE49-F238E27FC236}">
                <a16:creationId xmlns:a16="http://schemas.microsoft.com/office/drawing/2014/main" id="{ED46176C-5DF7-9147-63F9-ED9B41EB88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369" y="2386623"/>
            <a:ext cx="24768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88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D7D5-DD0D-2F47-4D08-D8B7635A8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FF874C8-B798-AF29-E6DB-A99D5FAF3FAB}"/>
              </a:ext>
            </a:extLst>
          </p:cNvPr>
          <p:cNvGrpSpPr/>
          <p:nvPr/>
        </p:nvGrpSpPr>
        <p:grpSpPr>
          <a:xfrm>
            <a:off x="-135925" y="1055092"/>
            <a:ext cx="5260409" cy="3035327"/>
            <a:chOff x="6096000" y="1537487"/>
            <a:chExt cx="5260409" cy="3035327"/>
          </a:xfrm>
        </p:grpSpPr>
        <p:pic>
          <p:nvPicPr>
            <p:cNvPr id="4" name="Picture 4" descr="1.6.png">
              <a:extLst>
                <a:ext uri="{FF2B5EF4-FFF2-40B4-BE49-F238E27FC236}">
                  <a16:creationId xmlns:a16="http://schemas.microsoft.com/office/drawing/2014/main" id="{C692DA37-9526-7E0B-4D59-8F4F11047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497"/>
            <a:stretch/>
          </p:blipFill>
          <p:spPr bwMode="auto">
            <a:xfrm>
              <a:off x="6096000" y="1690688"/>
              <a:ext cx="5260409" cy="27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50DCE70-8366-E755-9CDC-B03D012D4C82}"/>
                </a:ext>
              </a:extLst>
            </p:cNvPr>
            <p:cNvSpPr/>
            <p:nvPr/>
          </p:nvSpPr>
          <p:spPr>
            <a:xfrm>
              <a:off x="7436581" y="1537487"/>
              <a:ext cx="534074" cy="4531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3482F2-A0DD-2D0C-D894-E727DC02AA2B}"/>
                </a:ext>
              </a:extLst>
            </p:cNvPr>
            <p:cNvSpPr/>
            <p:nvPr/>
          </p:nvSpPr>
          <p:spPr>
            <a:xfrm>
              <a:off x="7305760" y="4119660"/>
              <a:ext cx="534074" cy="4531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989FA6-A5DB-1463-CC6C-42BC1CE7F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Røntgens vekselvirkning med materialer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10EB7-FC8D-E4D1-2C7B-0D97603C8BC5}"/>
              </a:ext>
            </a:extLst>
          </p:cNvPr>
          <p:cNvSpPr txBox="1"/>
          <p:nvPr/>
        </p:nvSpPr>
        <p:spPr>
          <a:xfrm>
            <a:off x="907319" y="6389129"/>
            <a:ext cx="1037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Elements of </a:t>
            </a:r>
            <a:r>
              <a:rPr lang="da-DK" i="1" dirty="0" err="1"/>
              <a:t>Modern</a:t>
            </a:r>
            <a:r>
              <a:rPr lang="da-DK" i="1" dirty="0"/>
              <a:t> X-</a:t>
            </a:r>
            <a:r>
              <a:rPr lang="da-DK" i="1" dirty="0" err="1"/>
              <a:t>ray</a:t>
            </a:r>
            <a:r>
              <a:rPr lang="da-DK" i="1" dirty="0"/>
              <a:t> Physics</a:t>
            </a:r>
            <a:r>
              <a:rPr lang="da-DK" dirty="0"/>
              <a:t>, 2. udgave, J. Als-Nielsen &amp; D. McMorrow, </a:t>
            </a:r>
            <a:r>
              <a:rPr lang="da-DK" dirty="0" err="1"/>
              <a:t>Wiley</a:t>
            </a:r>
            <a:r>
              <a:rPr lang="da-DK" dirty="0"/>
              <a:t> (2011)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90FA3F-840B-E3FB-9C81-DCE8F6EFB555}"/>
                  </a:ext>
                </a:extLst>
              </p:cNvPr>
              <p:cNvSpPr txBox="1"/>
              <p:nvPr/>
            </p:nvSpPr>
            <p:spPr>
              <a:xfrm>
                <a:off x="4845648" y="1604912"/>
                <a:ext cx="7201912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dirty="0"/>
                  <a:t>Det elektriske felt påvirker en elektron med en </a:t>
                </a:r>
                <a:r>
                  <a:rPr lang="da-DK" b="1" dirty="0"/>
                  <a:t>Lorentz</a:t>
                </a:r>
                <a:r>
                  <a:rPr lang="da-DK" dirty="0"/>
                  <a:t> kraft</a:t>
                </a:r>
              </a:p>
              <a:p>
                <a:endParaRPr lang="da-DK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1" i="1" dirty="0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da-DK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a-DK" i="1" dirty="0" err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da-DK" b="1" i="1" dirty="0" err="1" smtClean="0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da-DK" dirty="0"/>
              </a:p>
              <a:p>
                <a:endParaRPr lang="da-DK" dirty="0"/>
              </a:p>
              <a:p>
                <a:r>
                  <a:rPr lang="da-DK" dirty="0"/>
                  <a:t>Kraften får elektronen til at accelerere. </a:t>
                </a:r>
              </a:p>
              <a:p>
                <a:endParaRPr lang="da-DK" b="1" dirty="0"/>
              </a:p>
              <a:p>
                <a:r>
                  <a:rPr lang="da-DK" b="1" dirty="0"/>
                  <a:t>Accelererede elektriske ladninger udsender stråling</a:t>
                </a:r>
                <a:r>
                  <a:rPr lang="da-DK" dirty="0"/>
                  <a:t> (kuglebølger). </a:t>
                </a:r>
              </a:p>
              <a:p>
                <a:endParaRPr lang="da-DK" dirty="0"/>
              </a:p>
              <a:p>
                <a:r>
                  <a:rPr lang="da-DK" dirty="0"/>
                  <a:t>Kuglebølger fra forskellige elektroner kan </a:t>
                </a:r>
                <a:r>
                  <a:rPr lang="da-DK" b="1" dirty="0"/>
                  <a:t>interferere konstruktivt og destruktivt</a:t>
                </a:r>
                <a:r>
                  <a:rPr lang="da-DK" dirty="0"/>
                  <a:t> med hinanden, hvorfor den spredte stråling afhænger af hvilken vinkel vi beskuer prøven fra.</a:t>
                </a:r>
              </a:p>
              <a:p>
                <a:endParaRPr lang="da-DK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90FA3F-840B-E3FB-9C81-DCE8F6EFB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648" y="1604912"/>
                <a:ext cx="7201912" cy="3416320"/>
              </a:xfrm>
              <a:prstGeom prst="rect">
                <a:avLst/>
              </a:prstGeom>
              <a:blipFill>
                <a:blip r:embed="rId3"/>
                <a:stretch>
                  <a:fillRect l="-762" t="-71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C785FBF-0AD5-0CFD-30AF-11C815A8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319" y="3928095"/>
            <a:ext cx="3534547" cy="2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62B3FE-07FC-97AF-5E0C-D986BD933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535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F3A5-517D-EEEC-2871-29C7D7E4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Spredning af røntgen fra krystaller (1912)</a:t>
            </a:r>
          </a:p>
        </p:txBody>
      </p:sp>
      <p:pic>
        <p:nvPicPr>
          <p:cNvPr id="4" name="Picture 3" descr="A person with a mustache wearing a suit and tie&#10;&#10;AI-generated content may be incorrect.">
            <a:extLst>
              <a:ext uri="{FF2B5EF4-FFF2-40B4-BE49-F238E27FC236}">
                <a16:creationId xmlns:a16="http://schemas.microsoft.com/office/drawing/2014/main" id="{3BECE2A3-CB36-C294-34DF-B25292E3A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3" y="1690688"/>
            <a:ext cx="2964071" cy="39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C2C9F3-449A-D8C0-2127-03F57C0F7596}"/>
              </a:ext>
            </a:extLst>
          </p:cNvPr>
          <p:cNvSpPr txBox="1"/>
          <p:nvPr/>
        </p:nvSpPr>
        <p:spPr>
          <a:xfrm>
            <a:off x="224549" y="5657671"/>
            <a:ext cx="4634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M. v. Laue</a:t>
            </a:r>
          </a:p>
          <a:p>
            <a:r>
              <a:rPr lang="da-DK" dirty="0"/>
              <a:t>Spredning fra krystallinske materialer (1912)</a:t>
            </a:r>
          </a:p>
          <a:p>
            <a:r>
              <a:rPr lang="da-DK" dirty="0"/>
              <a:t>Nobelpris i Fysik 1914</a:t>
            </a:r>
          </a:p>
          <a:p>
            <a:endParaRPr lang="da-DK" dirty="0"/>
          </a:p>
        </p:txBody>
      </p:sp>
      <p:pic>
        <p:nvPicPr>
          <p:cNvPr id="7" name="Picture 6" descr="A black circle with dots&#10;&#10;AI-generated content may be incorrect.">
            <a:extLst>
              <a:ext uri="{FF2B5EF4-FFF2-40B4-BE49-F238E27FC236}">
                <a16:creationId xmlns:a16="http://schemas.microsoft.com/office/drawing/2014/main" id="{60ABBF1C-E3C8-5ADF-8072-C91EF5EF7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20" y="1690688"/>
            <a:ext cx="3876717" cy="39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170492-C249-2E81-5E37-CE45DE9B14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858" r="15052"/>
          <a:stretch/>
        </p:blipFill>
        <p:spPr>
          <a:xfrm>
            <a:off x="3671638" y="1690688"/>
            <a:ext cx="4008265" cy="392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F4C3EC-DA52-109B-E0AE-7B4403653F4E}"/>
              </a:ext>
            </a:extLst>
          </p:cNvPr>
          <p:cNvSpPr txBox="1"/>
          <p:nvPr/>
        </p:nvSpPr>
        <p:spPr>
          <a:xfrm>
            <a:off x="8226223" y="5657671"/>
            <a:ext cx="4634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Laue-diffraktionsmønster af </a:t>
            </a:r>
            <a:r>
              <a:rPr lang="da-DK" dirty="0" err="1"/>
              <a:t>ZnS</a:t>
            </a:r>
            <a:endParaRPr lang="da-DK" dirty="0"/>
          </a:p>
          <a:p>
            <a:endParaRPr lang="da-DK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0A75BF4-BFA5-B5EC-B3DA-64916B17A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1955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Bragg’s</a:t>
            </a:r>
            <a:r>
              <a:rPr lang="da-DK" dirty="0"/>
              <a:t> lov (1913)</a:t>
            </a:r>
          </a:p>
        </p:txBody>
      </p:sp>
      <p:cxnSp>
        <p:nvCxnSpPr>
          <p:cNvPr id="65" name="Straight Connector 64"/>
          <p:cNvCxnSpPr>
            <a:cxnSpLocks/>
          </p:cNvCxnSpPr>
          <p:nvPr/>
        </p:nvCxnSpPr>
        <p:spPr>
          <a:xfrm>
            <a:off x="981204" y="2820528"/>
            <a:ext cx="4680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cxnSpLocks/>
          </p:cNvCxnSpPr>
          <p:nvPr/>
        </p:nvCxnSpPr>
        <p:spPr>
          <a:xfrm>
            <a:off x="981204" y="3531316"/>
            <a:ext cx="4680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</p:cNvCxnSpPr>
          <p:nvPr/>
        </p:nvCxnSpPr>
        <p:spPr>
          <a:xfrm>
            <a:off x="981204" y="4251396"/>
            <a:ext cx="4680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2205340" y="417938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9" name="Oval 68"/>
          <p:cNvSpPr/>
          <p:nvPr/>
        </p:nvSpPr>
        <p:spPr>
          <a:xfrm>
            <a:off x="3213452" y="417938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0" name="Oval 69"/>
          <p:cNvSpPr/>
          <p:nvPr/>
        </p:nvSpPr>
        <p:spPr>
          <a:xfrm>
            <a:off x="4149556" y="417938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1" name="Oval 70"/>
          <p:cNvSpPr/>
          <p:nvPr/>
        </p:nvSpPr>
        <p:spPr>
          <a:xfrm>
            <a:off x="1269236" y="417938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Oval 71"/>
          <p:cNvSpPr/>
          <p:nvPr/>
        </p:nvSpPr>
        <p:spPr>
          <a:xfrm>
            <a:off x="2205340" y="2748520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3" name="Oval 72"/>
          <p:cNvSpPr/>
          <p:nvPr/>
        </p:nvSpPr>
        <p:spPr>
          <a:xfrm>
            <a:off x="3213452" y="2748520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4" name="Oval 73"/>
          <p:cNvSpPr/>
          <p:nvPr/>
        </p:nvSpPr>
        <p:spPr>
          <a:xfrm>
            <a:off x="4149556" y="2748520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5" name="Oval 74"/>
          <p:cNvSpPr/>
          <p:nvPr/>
        </p:nvSpPr>
        <p:spPr>
          <a:xfrm>
            <a:off x="1269236" y="2748520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6" name="Oval 75"/>
          <p:cNvSpPr/>
          <p:nvPr/>
        </p:nvSpPr>
        <p:spPr>
          <a:xfrm>
            <a:off x="2205340" y="345930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Oval 76"/>
          <p:cNvSpPr/>
          <p:nvPr/>
        </p:nvSpPr>
        <p:spPr>
          <a:xfrm>
            <a:off x="3213452" y="345930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8" name="Oval 77"/>
          <p:cNvSpPr/>
          <p:nvPr/>
        </p:nvSpPr>
        <p:spPr>
          <a:xfrm>
            <a:off x="4149556" y="345930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9" name="Oval 78"/>
          <p:cNvSpPr/>
          <p:nvPr/>
        </p:nvSpPr>
        <p:spPr>
          <a:xfrm>
            <a:off x="1269236" y="345930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0" name="Oval 79"/>
          <p:cNvSpPr/>
          <p:nvPr/>
        </p:nvSpPr>
        <p:spPr>
          <a:xfrm>
            <a:off x="5175552" y="417938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1" name="Oval 80"/>
          <p:cNvSpPr/>
          <p:nvPr/>
        </p:nvSpPr>
        <p:spPr>
          <a:xfrm>
            <a:off x="5175552" y="2748520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2" name="Oval 81"/>
          <p:cNvSpPr/>
          <p:nvPr/>
        </p:nvSpPr>
        <p:spPr>
          <a:xfrm>
            <a:off x="5175552" y="345930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3" name="Straight Arrow Connector 82"/>
          <p:cNvCxnSpPr>
            <a:cxnSpLocks/>
          </p:cNvCxnSpPr>
          <p:nvPr/>
        </p:nvCxnSpPr>
        <p:spPr>
          <a:xfrm>
            <a:off x="5877748" y="2775292"/>
            <a:ext cx="0" cy="792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</p:cNvCxnSpPr>
          <p:nvPr/>
        </p:nvCxnSpPr>
        <p:spPr>
          <a:xfrm rot="-2220000">
            <a:off x="3106848" y="2275898"/>
            <a:ext cx="180000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/>
          </p:cNvCxnSpPr>
          <p:nvPr/>
        </p:nvCxnSpPr>
        <p:spPr>
          <a:xfrm rot="2220000">
            <a:off x="1666688" y="2272750"/>
            <a:ext cx="180000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5949756" y="295525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i="1">
                          <a:latin typeface="Cambria Math"/>
                        </a:rPr>
                        <m:t>𝑑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756" y="2955252"/>
                <a:ext cx="288032" cy="369332"/>
              </a:xfrm>
              <a:prstGeom prst="rect">
                <a:avLst/>
              </a:prstGeom>
              <a:blipFill>
                <a:blip r:embed="rId3"/>
                <a:stretch>
                  <a:fillRect r="-851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Arc 86"/>
          <p:cNvSpPr/>
          <p:nvPr/>
        </p:nvSpPr>
        <p:spPr>
          <a:xfrm>
            <a:off x="3429476" y="2604504"/>
            <a:ext cx="288032" cy="43204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8" name="Arc 87"/>
          <p:cNvSpPr/>
          <p:nvPr/>
        </p:nvSpPr>
        <p:spPr>
          <a:xfrm flipH="1">
            <a:off x="2853412" y="2604504"/>
            <a:ext cx="288032" cy="43204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2565381" y="2441904"/>
                <a:ext cx="3677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i="1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381" y="2441904"/>
                <a:ext cx="3677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3703408" y="2441904"/>
                <a:ext cx="3677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i="1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408" y="2441904"/>
                <a:ext cx="36772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Arrow Connector 93"/>
          <p:cNvCxnSpPr>
            <a:cxnSpLocks/>
          </p:cNvCxnSpPr>
          <p:nvPr/>
        </p:nvCxnSpPr>
        <p:spPr>
          <a:xfrm rot="-2220000">
            <a:off x="3104232" y="2995978"/>
            <a:ext cx="180000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cxnSpLocks/>
          </p:cNvCxnSpPr>
          <p:nvPr/>
        </p:nvCxnSpPr>
        <p:spPr>
          <a:xfrm rot="2220000">
            <a:off x="1664072" y="2992830"/>
            <a:ext cx="180000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3280140" y="2823676"/>
            <a:ext cx="0" cy="710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rot="-3180000" flipH="1">
            <a:off x="2818818" y="3050534"/>
            <a:ext cx="57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cxnSpLocks/>
          </p:cNvCxnSpPr>
          <p:nvPr/>
        </p:nvCxnSpPr>
        <p:spPr>
          <a:xfrm rot="3180000" flipH="1">
            <a:off x="3168709" y="3053683"/>
            <a:ext cx="57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cxnSpLocks/>
          </p:cNvCxnSpPr>
          <p:nvPr/>
        </p:nvCxnSpPr>
        <p:spPr>
          <a:xfrm rot="2220000">
            <a:off x="2899570" y="3407620"/>
            <a:ext cx="43200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cxnSpLocks/>
          </p:cNvCxnSpPr>
          <p:nvPr/>
        </p:nvCxnSpPr>
        <p:spPr>
          <a:xfrm rot="-2220000">
            <a:off x="3241966" y="3410535"/>
            <a:ext cx="43200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2997429" y="2935507"/>
                <a:ext cx="3677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i="1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429" y="2935507"/>
                <a:ext cx="36772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c 25"/>
          <p:cNvSpPr/>
          <p:nvPr/>
        </p:nvSpPr>
        <p:spPr>
          <a:xfrm rot="4078379" flipV="1">
            <a:off x="3179153" y="2833526"/>
            <a:ext cx="144016" cy="178446"/>
          </a:xfrm>
          <a:prstGeom prst="arc">
            <a:avLst>
              <a:gd name="adj1" fmla="val 1678768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9882" y="4604482"/>
                <a:ext cx="68402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dirty="0"/>
                  <a:t>Betingelse for konstruktiv interferens af bølger spredt fra </a:t>
                </a:r>
                <a:r>
                  <a:rPr lang="da-DK" dirty="0" err="1"/>
                  <a:t>nabo-lag</a:t>
                </a:r>
                <a:r>
                  <a:rPr lang="da-DK" dirty="0"/>
                  <a:t>:</a:t>
                </a:r>
              </a:p>
              <a:p>
                <a:r>
                  <a:rPr lang="da-DK" dirty="0"/>
                  <a:t>Forskel i vejlængde = heltalligt antal bølgelængder </a:t>
                </a:r>
                <a14:m>
                  <m:oMath xmlns:m="http://schemas.openxmlformats.org/officeDocument/2006/math">
                    <m:r>
                      <a:rPr lang="da-DK" i="1">
                        <a:latin typeface="Cambria Math" panose="02040503050406030204" pitchFamily="18" charset="0"/>
                        <a:ea typeface="Cambria Math"/>
                      </a:rPr>
                      <m:t>𝜆</m:t>
                    </m:r>
                  </m:oMath>
                </a14:m>
                <a:r>
                  <a:rPr lang="da-DK" dirty="0"/>
                  <a:t> af strålingen</a:t>
                </a:r>
              </a:p>
              <a:p>
                <a:endParaRPr lang="da-DK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82" y="4604482"/>
                <a:ext cx="6840299" cy="923330"/>
              </a:xfrm>
              <a:prstGeom prst="rect">
                <a:avLst/>
              </a:prstGeom>
              <a:blipFill>
                <a:blip r:embed="rId7"/>
                <a:stretch>
                  <a:fillRect l="-712" t="-2632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928843" y="5756982"/>
                <a:ext cx="2644635" cy="584775"/>
              </a:xfrm>
              <a:prstGeom prst="rect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3200" i="1">
                          <a:latin typeface="Cambria Math"/>
                        </a:rPr>
                        <m:t>𝑛</m:t>
                      </m:r>
                      <m:r>
                        <a:rPr lang="da-DK" sz="3200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da-DK" sz="3200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da-DK" sz="3200" i="1">
                          <a:latin typeface="Cambria Math"/>
                          <a:ea typeface="Cambria Math"/>
                        </a:rPr>
                        <m:t>𝑑</m:t>
                      </m:r>
                      <m:func>
                        <m:funcPr>
                          <m:ctrlPr>
                            <a:rPr lang="da-DK" sz="3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a-DK" sz="320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da-DK" sz="32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da-DK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43" y="5756982"/>
                <a:ext cx="2644635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644" y="230253"/>
            <a:ext cx="1730918" cy="244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E60428-4142-BF75-4894-E7ABC4F45CB8}"/>
              </a:ext>
            </a:extLst>
          </p:cNvPr>
          <p:cNvSpPr txBox="1"/>
          <p:nvPr/>
        </p:nvSpPr>
        <p:spPr>
          <a:xfrm>
            <a:off x="6669316" y="2658508"/>
            <a:ext cx="3566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W. L. </a:t>
            </a:r>
            <a:r>
              <a:rPr lang="da-DK" dirty="0" err="1"/>
              <a:t>Bragg</a:t>
            </a:r>
            <a:endParaRPr lang="da-DK" dirty="0"/>
          </a:p>
          <a:p>
            <a:r>
              <a:rPr lang="da-DK" dirty="0"/>
              <a:t>Teori</a:t>
            </a:r>
          </a:p>
          <a:p>
            <a:r>
              <a:rPr lang="da-DK" dirty="0"/>
              <a:t>Nobelpris i Fysik 1915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7"/>
          <a:stretch/>
        </p:blipFill>
        <p:spPr>
          <a:xfrm>
            <a:off x="9713259" y="230253"/>
            <a:ext cx="1815408" cy="244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E23AFF9-1B01-9E6B-50E6-37D965AE4D64}"/>
              </a:ext>
            </a:extLst>
          </p:cNvPr>
          <p:cNvSpPr txBox="1"/>
          <p:nvPr/>
        </p:nvSpPr>
        <p:spPr>
          <a:xfrm>
            <a:off x="9599598" y="2666557"/>
            <a:ext cx="60973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W. H. Bragg</a:t>
            </a:r>
          </a:p>
          <a:p>
            <a:r>
              <a:rPr lang="en-US" dirty="0" err="1"/>
              <a:t>Eksperimenter</a:t>
            </a:r>
            <a:endParaRPr lang="en-US" dirty="0"/>
          </a:p>
          <a:p>
            <a:r>
              <a:rPr lang="en-US" dirty="0" err="1"/>
              <a:t>Nobelpris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Fysik</a:t>
            </a:r>
            <a:r>
              <a:rPr lang="en-US" dirty="0"/>
              <a:t> 1915</a:t>
            </a:r>
          </a:p>
          <a:p>
            <a:endParaRPr lang="da-DK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9AE187-D597-40B0-FAE8-7795CAB60DA9}"/>
              </a:ext>
            </a:extLst>
          </p:cNvPr>
          <p:cNvSpPr txBox="1"/>
          <p:nvPr/>
        </p:nvSpPr>
        <p:spPr>
          <a:xfrm>
            <a:off x="7361294" y="4449140"/>
            <a:ext cx="4703929" cy="23083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/>
              <a:t>“W. H. Bragg reported their results at meetings and in a paper, giving credit to "his son" (unnamed) for the equation, but not as a co-author, which gave his son some heartaches, which he never overcame.”</a:t>
            </a:r>
          </a:p>
          <a:p>
            <a:endParaRPr lang="en-GB" dirty="0"/>
          </a:p>
          <a:p>
            <a:r>
              <a:rPr lang="en-GB" dirty="0"/>
              <a:t>https://en.wikipedia.org/wiki/Lawrence_Bragg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846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043" y="162062"/>
            <a:ext cx="5700957" cy="5103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3CBDE4-0452-10C0-EED9-94BC155C294D}"/>
              </a:ext>
            </a:extLst>
          </p:cNvPr>
          <p:cNvSpPr/>
          <p:nvPr/>
        </p:nvSpPr>
        <p:spPr>
          <a:xfrm>
            <a:off x="417853" y="4855221"/>
            <a:ext cx="8256809" cy="14080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Pulverspredning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39694-32DF-CA8C-BFC7-BB80522EE5C3}"/>
              </a:ext>
            </a:extLst>
          </p:cNvPr>
          <p:cNvSpPr txBox="1"/>
          <p:nvPr/>
        </p:nvSpPr>
        <p:spPr>
          <a:xfrm>
            <a:off x="582625" y="6425076"/>
            <a:ext cx="1149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Philip </a:t>
            </a:r>
            <a:r>
              <a:rPr lang="da-DK" dirty="0" err="1"/>
              <a:t>Willmott</a:t>
            </a:r>
            <a:r>
              <a:rPr lang="da-DK" i="1" dirty="0"/>
              <a:t>, An </a:t>
            </a:r>
            <a:r>
              <a:rPr lang="da-DK" i="1" dirty="0" err="1"/>
              <a:t>Introduction</a:t>
            </a:r>
            <a:r>
              <a:rPr lang="da-DK" i="1" dirty="0"/>
              <a:t> to </a:t>
            </a:r>
            <a:r>
              <a:rPr lang="da-DK" i="1" dirty="0" err="1"/>
              <a:t>Synchrotron</a:t>
            </a:r>
            <a:r>
              <a:rPr lang="da-DK" i="1" dirty="0"/>
              <a:t> Radiation: </a:t>
            </a:r>
            <a:r>
              <a:rPr lang="da-DK" i="1" dirty="0" err="1"/>
              <a:t>Techniques</a:t>
            </a:r>
            <a:r>
              <a:rPr lang="da-DK" i="1" dirty="0"/>
              <a:t> and Applications</a:t>
            </a:r>
            <a:r>
              <a:rPr lang="da-DK" dirty="0"/>
              <a:t>, </a:t>
            </a:r>
            <a:r>
              <a:rPr lang="da-DK" dirty="0" err="1"/>
              <a:t>Wiley</a:t>
            </a:r>
            <a:r>
              <a:rPr lang="da-DK" dirty="0"/>
              <a:t> 2019</a:t>
            </a:r>
          </a:p>
          <a:p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60DBB-DC97-233C-A4EF-756515235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0" r="9373" b="21432"/>
          <a:stretch/>
        </p:blipFill>
        <p:spPr>
          <a:xfrm>
            <a:off x="404818" y="1806834"/>
            <a:ext cx="6086225" cy="230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4E5CB4-AC17-6B83-9DE9-67FDA225BF38}"/>
                  </a:ext>
                </a:extLst>
              </p:cNvPr>
              <p:cNvSpPr txBox="1"/>
              <p:nvPr/>
            </p:nvSpPr>
            <p:spPr>
              <a:xfrm>
                <a:off x="660252" y="4959063"/>
                <a:ext cx="84513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dirty="0"/>
                  <a:t>Spredningsmønsteret er et </a:t>
                </a:r>
                <a:r>
                  <a:rPr lang="da-DK" b="1" dirty="0" err="1"/>
                  <a:t>finger-aftryk</a:t>
                </a:r>
                <a:r>
                  <a:rPr lang="da-DK" b="1" dirty="0"/>
                  <a:t> af krystal-strukturen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a-DK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a-DK" b="1" dirty="0"/>
                  <a:t>Peak positioner</a:t>
                </a:r>
                <a:r>
                  <a:rPr lang="da-DK" dirty="0"/>
                  <a:t> (vinkler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da-DK" dirty="0"/>
                  <a:t>) </a:t>
                </a:r>
                <a:r>
                  <a:rPr lang="da-DK" dirty="0">
                    <a:sym typeface="Wingdings" panose="05000000000000000000" pitchFamily="2" charset="2"/>
                  </a:rPr>
                  <a:t>giver information om gitter-afstande </a:t>
                </a:r>
                <a14:m>
                  <m:oMath xmlns:m="http://schemas.openxmlformats.org/officeDocument/2006/math">
                    <m:r>
                      <a:rPr lang="da-DK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</m:t>
                    </m:r>
                  </m:oMath>
                </a14:m>
                <a:endParaRPr lang="da-DK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a-DK" b="1" dirty="0"/>
                  <a:t>Peak Intensiteter</a:t>
                </a:r>
                <a:r>
                  <a:rPr lang="da-DK" dirty="0"/>
                  <a:t> giver information om relative atomare positioner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4E5CB4-AC17-6B83-9DE9-67FDA225B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52" y="4959063"/>
                <a:ext cx="8451380" cy="1200329"/>
              </a:xfrm>
              <a:prstGeom prst="rect">
                <a:avLst/>
              </a:prstGeom>
              <a:blipFill>
                <a:blip r:embed="rId4"/>
                <a:stretch>
                  <a:fillRect l="-577" t="-2030" b="-7614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8057B47D-C1C6-8730-565B-887CCBB3B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7086" y="29845"/>
            <a:ext cx="11396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7596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1BE24-8F1D-4F27-81C2-283B1531F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C8EA24-6231-6483-C01E-057EB6A0A0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Neutroner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D971EDC-E03D-70D9-0750-4B7E2C509F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742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</TotalTime>
  <Words>2467</Words>
  <Application>Microsoft Macintosh PowerPoint</Application>
  <PresentationFormat>Widescreen</PresentationFormat>
  <Paragraphs>317</Paragraphs>
  <Slides>41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Aptos</vt:lpstr>
      <vt:lpstr>Aptos Display</vt:lpstr>
      <vt:lpstr>Arial</vt:lpstr>
      <vt:lpstr>Cambria</vt:lpstr>
      <vt:lpstr>Cambria Math</vt:lpstr>
      <vt:lpstr>Times New Roman</vt:lpstr>
      <vt:lpstr>Wingdings</vt:lpstr>
      <vt:lpstr>Office Theme</vt:lpstr>
      <vt:lpstr>Røntgen og neutronspredning:  Introduktion</vt:lpstr>
      <vt:lpstr>Røntgen</vt:lpstr>
      <vt:lpstr>Opdagelse af Røntgenstråling (1895)</vt:lpstr>
      <vt:lpstr>Røntgens vekselvirkning med materialer</vt:lpstr>
      <vt:lpstr>Røntgens vekselvirkning med materialer</vt:lpstr>
      <vt:lpstr>Spredning af røntgen fra krystaller (1912)</vt:lpstr>
      <vt:lpstr>Bragg’s lov (1913)</vt:lpstr>
      <vt:lpstr>Pulverspredning</vt:lpstr>
      <vt:lpstr>Neutroner</vt:lpstr>
      <vt:lpstr>Elektroner, protoner og Bohr’s atom-model</vt:lpstr>
      <vt:lpstr>Opdagelse af neutroner (1932)</vt:lpstr>
      <vt:lpstr>Neutronens egenskaber</vt:lpstr>
      <vt:lpstr>De var nu nyttige alligevel Hvad kan man studere med neutroner i 2025?</vt:lpstr>
      <vt:lpstr>Sprednings-eksperimenter</vt:lpstr>
      <vt:lpstr>Neutroners to vekselvirkninger med materialer</vt:lpstr>
      <vt:lpstr>Nobelpris i Fysik (1994)</vt:lpstr>
      <vt:lpstr>Elastisk spredning (diffraktion)</vt:lpstr>
      <vt:lpstr>Uelastisk spredning (spektroskopi)</vt:lpstr>
      <vt:lpstr>Fem gode grunde til at bruge neutroner</vt:lpstr>
      <vt:lpstr>Fem gode grunde til at bruge neutroner</vt:lpstr>
      <vt:lpstr>Fem gode grunde til at bruge neutroner</vt:lpstr>
      <vt:lpstr>Fem gode grunde til at bruge neutroner</vt:lpstr>
      <vt:lpstr>Fem gode grunde til at bruge neutroner</vt:lpstr>
      <vt:lpstr>Fem gode grunde til at bruge neutroner</vt:lpstr>
      <vt:lpstr>Eksempler</vt:lpstr>
      <vt:lpstr>Eksempel 1 Laue diffraktion med neutroner</vt:lpstr>
      <vt:lpstr>Pulver-diffraktion anno 1948-49</vt:lpstr>
      <vt:lpstr>Pulver-diffraktion anno 2025</vt:lpstr>
      <vt:lpstr>Eksempel 2 Krystalstrukturen af is D2O</vt:lpstr>
      <vt:lpstr>Eksempel 2 Krystalstrukturen af is D2O</vt:lpstr>
      <vt:lpstr>Magnetisk struktur og dynamik</vt:lpstr>
      <vt:lpstr>Atomar struktur</vt:lpstr>
      <vt:lpstr>Magnetiske struktur</vt:lpstr>
      <vt:lpstr>Magnetiske struktur</vt:lpstr>
      <vt:lpstr>Magnetisk struktur</vt:lpstr>
      <vt:lpstr>Eksempel 3: Opdagelse af antiferromagnetisme Magnetisk struktur af MnO</vt:lpstr>
      <vt:lpstr>Eksempel 4  Kobber-sulfat: CuSO4∙5D2O</vt:lpstr>
      <vt:lpstr>Eksempel 4  Kobber-sulfat: CuSO4∙5D2O</vt:lpstr>
      <vt:lpstr>Eksempel 4  Kobber-sulfat: CuSO4∙5D2O </vt:lpstr>
      <vt:lpstr>Eksempel 4  Kobber-sulfat: CuSO4∙5D2O</vt:lpstr>
      <vt:lpstr>Eksempel 4 Magnetisk dynamik ved 50 milli-Kelvin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Niels Bech Christensen</dc:creator>
  <cp:lastModifiedBy>Peter Willendrup</cp:lastModifiedBy>
  <cp:revision>30</cp:revision>
  <cp:lastPrinted>2025-04-29T21:38:01Z</cp:lastPrinted>
  <dcterms:created xsi:type="dcterms:W3CDTF">2025-04-27T15:16:01Z</dcterms:created>
  <dcterms:modified xsi:type="dcterms:W3CDTF">2025-05-01T13:51:23Z</dcterms:modified>
</cp:coreProperties>
</file>